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3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0" r:id="rId3"/>
    <p:sldId id="257" r:id="rId4"/>
    <p:sldId id="258" r:id="rId5"/>
    <p:sldId id="259" r:id="rId6"/>
    <p:sldId id="265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98" r:id="rId18"/>
    <p:sldId id="274" r:id="rId19"/>
    <p:sldId id="276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2" r:id="rId30"/>
    <p:sldId id="304" r:id="rId31"/>
    <p:sldId id="297" r:id="rId32"/>
    <p:sldId id="291" r:id="rId33"/>
    <p:sldId id="294" r:id="rId34"/>
    <p:sldId id="296" r:id="rId35"/>
    <p:sldId id="295" r:id="rId36"/>
    <p:sldId id="299" r:id="rId37"/>
    <p:sldId id="303" r:id="rId38"/>
    <p:sldId id="300" r:id="rId39"/>
    <p:sldId id="301" r:id="rId40"/>
    <p:sldId id="302" r:id="rId4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6" autoAdjust="0"/>
    <p:restoredTop sz="86997" autoAdjust="0"/>
  </p:normalViewPr>
  <p:slideViewPr>
    <p:cSldViewPr snapToGrid="0" snapToObjects="1">
      <p:cViewPr varScale="1">
        <p:scale>
          <a:sx n="105" d="100"/>
          <a:sy n="105" d="100"/>
        </p:scale>
        <p:origin x="-14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02EF2-FA44-3948-8D41-4EC5F88ED923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2EA78-CB6F-4D4D-9F57-950E47E71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152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03649-2823-DD4D-9AAD-4E70DFD9A7F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44558-42BA-0842-BEE7-447B64B31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38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smtClean="0"/>
              <a:t>2   -0.5</a:t>
            </a:r>
          </a:p>
          <a:p>
            <a:r>
              <a:rPr lang="mr-IN" dirty="0" smtClean="0"/>
              <a:t>4   -0.3333333333333333</a:t>
            </a:r>
          </a:p>
          <a:p>
            <a:r>
              <a:rPr lang="mr-IN" dirty="0" smtClean="0"/>
              <a:t>8   -0.28571428571428564</a:t>
            </a:r>
          </a:p>
          <a:p>
            <a:r>
              <a:rPr lang="mr-IN" dirty="0" smtClean="0"/>
              <a:t>16  -0.2666666666651796</a:t>
            </a:r>
          </a:p>
          <a:p>
            <a:r>
              <a:rPr lang="mr-IN" dirty="0" smtClean="0"/>
              <a:t>32  -0.2580645165582639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44558-42BA-0842-BEE7-447B64B3140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5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44558-42BA-0842-BEE7-447B64B3140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44558-42BA-0842-BEE7-447B64B3140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3733800"/>
            <a:ext cx="8763000" cy="1981200"/>
            <a:chOff x="0" y="2208"/>
            <a:chExt cx="5520" cy="153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ltGray">
            <a:xfrm>
              <a:off x="624" y="2208"/>
              <a:ext cx="4896" cy="15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white">
            <a:xfrm>
              <a:off x="654" y="2352"/>
              <a:ext cx="4818" cy="13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0" y="3072"/>
              <a:ext cx="624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35000" y="533400"/>
            <a:ext cx="8077200" cy="304800"/>
            <a:chOff x="400" y="336"/>
            <a:chExt cx="5088" cy="19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3274-B785-FF4A-AE70-EEACD95B7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 descr="inr_logo_corpo_FR_cou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60" y="-70688"/>
            <a:ext cx="1581730" cy="6768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F2F90-48E3-0942-A6F2-32F7D09DC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86AA-16CE-FE49-8CFC-3C7ED96C7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E4A5F-E877-8E43-8C9A-36199942C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CCBEC-6B9A-1646-AC0D-2D7B42C29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78AAC-04B2-584D-BC64-EAB1C79EB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E33C1-D5B3-E448-B365-AF0A0547C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98903-9293-D94F-AADD-B81D3D598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0CF6E-0ACB-794C-A426-FB3646677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8DD04-F2D1-5849-9ADD-9242E47CB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F0180-5980-3348-86F7-CF4A0F246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D4D9-6426-904C-96F6-BA1C9E9A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61E0D-AF02-AB49-8440-DB7CA08B7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2400">
              <a:latin typeface="Times New Roman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81000" y="1417638"/>
            <a:ext cx="8305800" cy="182562"/>
            <a:chOff x="240" y="893"/>
            <a:chExt cx="5232" cy="115"/>
          </a:xfrm>
        </p:grpSpPr>
        <p:sp>
          <p:nvSpPr>
            <p:cNvPr id="8197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2400">
                <a:latin typeface="Times New Roman" charset="0"/>
              </a:endParaRPr>
            </a:p>
          </p:txBody>
        </p:sp>
        <p:sp>
          <p:nvSpPr>
            <p:cNvPr id="8198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EC42BCFD-D17A-EF4E-9A64-F3B99F6B3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3" name="Picture 12" descr="inr_logo_corpo_FR_coul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67" y="6080362"/>
            <a:ext cx="1929641" cy="825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Opti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Limit of Polynomials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Tomofumi Yuki</a:t>
            </a:r>
            <a:br>
              <a:rPr lang="en-US" dirty="0" smtClean="0"/>
            </a:br>
            <a:r>
              <a:rPr lang="en-US" dirty="0" smtClean="0"/>
              <a:t>INRIA Rennes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50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</a:t>
            </a:r>
          </a:p>
          <a:p>
            <a:r>
              <a:rPr lang="en-US" dirty="0" err="1" smtClean="0"/>
              <a:t>Farkas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Handelman</a:t>
            </a:r>
            <a:endParaRPr lang="en-US" dirty="0" smtClean="0"/>
          </a:p>
          <a:p>
            <a:r>
              <a:rPr lang="en-US" dirty="0" smtClean="0"/>
              <a:t>Polynomial Optimization</a:t>
            </a:r>
          </a:p>
          <a:p>
            <a:r>
              <a:rPr lang="en-US" dirty="0" err="1" smtClean="0"/>
              <a:t>Lasserre’s</a:t>
            </a:r>
            <a:r>
              <a:rPr lang="en-US" dirty="0" smtClean="0"/>
              <a:t> Results</a:t>
            </a:r>
          </a:p>
          <a:p>
            <a:r>
              <a:rPr lang="en-US" dirty="0" smtClean="0"/>
              <a:t>Parametric Domains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4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Ex1: </a:t>
            </a:r>
            <a:r>
              <a:rPr lang="en-US" dirty="0" err="1" smtClean="0"/>
              <a:t>Farkas</a:t>
            </a:r>
            <a:r>
              <a:rPr lang="en-US" dirty="0" smtClean="0"/>
              <a:t>’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x+1≥0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1-x≥0</a:t>
            </a:r>
          </a:p>
          <a:p>
            <a:r>
              <a:rPr lang="en-US" dirty="0" smtClean="0"/>
              <a:t>Test if </a:t>
            </a:r>
            <a:r>
              <a:rPr lang="en-US" dirty="0" smtClean="0">
                <a:latin typeface="Courier"/>
                <a:cs typeface="Courier"/>
              </a:rPr>
              <a:t>2x+1</a:t>
            </a:r>
            <a:r>
              <a:rPr lang="en-US" dirty="0" smtClean="0"/>
              <a:t> is positive in </a:t>
            </a:r>
            <a:r>
              <a:rPr lang="en-US" dirty="0" smtClean="0">
                <a:latin typeface="Courier"/>
                <a:cs typeface="Courier"/>
              </a:rPr>
              <a:t>D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Can </a:t>
            </a:r>
            <a:r>
              <a:rPr lang="en-US" dirty="0" smtClean="0">
                <a:latin typeface="Courier"/>
                <a:cs typeface="Courier"/>
              </a:rPr>
              <a:t>2x+1</a:t>
            </a:r>
            <a:r>
              <a:rPr lang="en-US" dirty="0" smtClean="0"/>
              <a:t> be expressed as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a(x+1)+b(1-x)+c</a:t>
            </a:r>
          </a:p>
          <a:p>
            <a:pPr lvl="1"/>
            <a:r>
              <a:rPr lang="en-US" dirty="0" smtClean="0"/>
              <a:t>where </a:t>
            </a:r>
            <a:r>
              <a:rPr lang="en-US" dirty="0" smtClean="0">
                <a:latin typeface="Courier"/>
                <a:cs typeface="Courier"/>
              </a:rPr>
              <a:t>a,b,c</a:t>
            </a:r>
            <a:r>
              <a:rPr lang="en-US" dirty="0">
                <a:latin typeface="Courier"/>
                <a:cs typeface="Courier"/>
              </a:rPr>
              <a:t>≥</a:t>
            </a:r>
            <a:r>
              <a:rPr lang="en-US" dirty="0" smtClean="0">
                <a:latin typeface="Courier"/>
                <a:cs typeface="Courier"/>
              </a:rPr>
              <a:t>0</a:t>
            </a:r>
            <a:r>
              <a:rPr lang="en-US" dirty="0" smtClean="0"/>
              <a:t>?</a:t>
            </a:r>
          </a:p>
          <a:p>
            <a:r>
              <a:rPr lang="en-US" dirty="0" smtClean="0"/>
              <a:t>No: </a:t>
            </a:r>
            <a:r>
              <a:rPr lang="en-US" dirty="0" smtClean="0">
                <a:latin typeface="Courier"/>
                <a:cs typeface="Courier"/>
              </a:rPr>
              <a:t>2x+1</a:t>
            </a:r>
            <a:r>
              <a:rPr lang="en-US" dirty="0" smtClean="0"/>
              <a:t> is not non-negative in </a:t>
            </a:r>
            <a:r>
              <a:rPr lang="en-US" dirty="0" smtClean="0">
                <a:latin typeface="Courier"/>
                <a:cs typeface="Courier"/>
              </a:rPr>
              <a:t>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171502" y="3142414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239863" y="3113812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444552" y="3113812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092377" y="3113812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0727" y="3110637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06652" y="3110637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489219" y="197271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2x+1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6444553" y="609582"/>
            <a:ext cx="1679008" cy="33563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3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Ex2: </a:t>
            </a:r>
            <a:r>
              <a:rPr lang="en-US" dirty="0" err="1" smtClean="0"/>
              <a:t>Handelman’s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x+1≥0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1-x≥0</a:t>
            </a:r>
          </a:p>
          <a:p>
            <a:r>
              <a:rPr lang="en-US" dirty="0" smtClean="0"/>
              <a:t>Test if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  <a:r>
              <a:rPr lang="en-US" dirty="0" smtClean="0"/>
              <a:t> is positive in </a:t>
            </a:r>
            <a:r>
              <a:rPr lang="en-US" dirty="0" smtClean="0">
                <a:latin typeface="Courier"/>
                <a:cs typeface="Courier"/>
              </a:rPr>
              <a:t>D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Consider degree 2 products: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[1,x+1,1-x,(x+1)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,(1-x)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,(x+1)(1-x)]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Can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  <a:r>
              <a:rPr lang="en-US" dirty="0" smtClean="0"/>
              <a:t> be expressed with above?</a:t>
            </a:r>
          </a:p>
          <a:p>
            <a:r>
              <a:rPr lang="en-US" dirty="0" smtClean="0"/>
              <a:t>Yes: </a:t>
            </a:r>
            <a:r>
              <a:rPr lang="en-US" dirty="0" smtClean="0">
                <a:latin typeface="Courier"/>
                <a:cs typeface="Courier"/>
              </a:rPr>
              <a:t>(x+1)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+(1-x)</a:t>
            </a:r>
            <a:r>
              <a:rPr lang="en-US" baseline="30000" dirty="0" smtClean="0">
                <a:latin typeface="Courier"/>
                <a:cs typeface="Courier"/>
              </a:rPr>
              <a:t>2 </a:t>
            </a:r>
            <a:r>
              <a:rPr lang="en-US" dirty="0" smtClean="0">
                <a:latin typeface="Courier"/>
                <a:cs typeface="Courier"/>
              </a:rPr>
              <a:t>= 2x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+2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0.5(x+1)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+0.5(</a:t>
            </a:r>
            <a:r>
              <a:rPr lang="en-US" dirty="0">
                <a:latin typeface="Courier"/>
                <a:cs typeface="Courier"/>
              </a:rPr>
              <a:t>1-x)</a:t>
            </a:r>
            <a:r>
              <a:rPr lang="en-US" baseline="30000" dirty="0">
                <a:latin typeface="Courier"/>
                <a:cs typeface="Courier"/>
              </a:rPr>
              <a:t>2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  <a:endParaRPr lang="en-US" dirty="0">
              <a:latin typeface="Courier"/>
              <a:cs typeface="Courier"/>
            </a:endParaRPr>
          </a:p>
          <a:p>
            <a:pPr lvl="1"/>
            <a:endParaRPr lang="en-US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171502" y="1778001"/>
            <a:ext cx="2501364" cy="2167653"/>
            <a:chOff x="5613400" y="1854201"/>
            <a:chExt cx="2501364" cy="216765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22184" y="18542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+1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 </a:t>
            </a:r>
            <a:r>
              <a:rPr lang="en-US" dirty="0" smtClean="0">
                <a:latin typeface="Courier"/>
                <a:cs typeface="Courier"/>
              </a:rPr>
              <a:t>D</a:t>
            </a:r>
            <a:r>
              <a:rPr lang="en-US" dirty="0" smtClean="0"/>
              <a:t> must be compact </a:t>
            </a:r>
          </a:p>
          <a:p>
            <a:pPr lvl="1"/>
            <a:r>
              <a:rPr lang="en-US" dirty="0" smtClean="0"/>
              <a:t>not the case for </a:t>
            </a:r>
            <a:r>
              <a:rPr lang="en-US" dirty="0" err="1" smtClean="0"/>
              <a:t>Farkas</a:t>
            </a:r>
            <a:r>
              <a:rPr lang="en-US" dirty="0" smtClean="0"/>
              <a:t>’ Lemma</a:t>
            </a:r>
          </a:p>
          <a:p>
            <a:r>
              <a:rPr lang="en-US" dirty="0" smtClean="0"/>
              <a:t>Potentially infinitely many terms</a:t>
            </a:r>
          </a:p>
          <a:p>
            <a:pPr lvl="1"/>
            <a:r>
              <a:rPr lang="en-US" dirty="0" smtClean="0"/>
              <a:t>products of constraints introduce more terms</a:t>
            </a:r>
          </a:p>
          <a:p>
            <a:pPr lvl="1"/>
            <a:r>
              <a:rPr lang="en-US" dirty="0" smtClean="0"/>
              <a:t>in practice: bound the degree (</a:t>
            </a:r>
            <a:r>
              <a:rPr lang="en-US" dirty="0" err="1" smtClean="0">
                <a:latin typeface="Courier"/>
                <a:cs typeface="Courier"/>
              </a:rPr>
              <a:t>Σk</a:t>
            </a:r>
            <a:r>
              <a:rPr lang="en-US" baseline="-25000" dirty="0" err="1" smtClean="0">
                <a:latin typeface="Courier"/>
                <a:cs typeface="Courier"/>
              </a:rPr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Strict positivity</a:t>
            </a:r>
          </a:p>
          <a:p>
            <a:pPr lvl="1"/>
            <a:r>
              <a:rPr lang="en-US" dirty="0" smtClean="0"/>
              <a:t>representation should give non-negativity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396278"/>
              </p:ext>
            </p:extLst>
          </p:nvPr>
        </p:nvGraphicFramePr>
        <p:xfrm>
          <a:off x="4110896" y="5182777"/>
          <a:ext cx="26447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" name="Equation" r:id="rId3" imgW="965200" imgH="393700" progId="Equation.3">
                  <p:embed/>
                </p:oleObj>
              </mc:Choice>
              <mc:Fallback>
                <p:oleObj name="Equation" r:id="rId3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0896" y="5182777"/>
                        <a:ext cx="26447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101778"/>
              </p:ext>
            </p:extLst>
          </p:nvPr>
        </p:nvGraphicFramePr>
        <p:xfrm>
          <a:off x="6964097" y="5291441"/>
          <a:ext cx="111283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" name="Equation" r:id="rId5" imgW="406400" imgH="241300" progId="Equation.3">
                  <p:embed/>
                </p:oleObj>
              </mc:Choice>
              <mc:Fallback>
                <p:oleObj name="Equation" r:id="rId5" imgW="406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64097" y="5291441"/>
                        <a:ext cx="1112838" cy="6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47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Ex3: Degree Bound on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test with different </a:t>
            </a:r>
            <a:r>
              <a:rPr lang="en-US" dirty="0" smtClean="0">
                <a:latin typeface="Courier"/>
                <a:cs typeface="Courier"/>
              </a:rPr>
              <a:t>D</a:t>
            </a:r>
          </a:p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</a:t>
            </a:r>
            <a:r>
              <a:rPr lang="en-US" b="1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b="1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]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x+</a:t>
            </a:r>
            <a:r>
              <a:rPr lang="en-US" b="1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≥0</a:t>
            </a:r>
          </a:p>
          <a:p>
            <a:pPr lvl="1"/>
            <a:r>
              <a:rPr lang="en-US" b="1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-x≥0</a:t>
            </a:r>
          </a:p>
          <a:p>
            <a:r>
              <a:rPr lang="en-US" dirty="0" smtClean="0"/>
              <a:t>Consider degree 2 products: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[1,x+2,2-x,(x+2)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,(2-x)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,(x+2)(2-x)]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Can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  <a:r>
              <a:rPr lang="en-US" dirty="0" smtClean="0"/>
              <a:t> be expressed with above?</a:t>
            </a:r>
          </a:p>
          <a:p>
            <a:r>
              <a:rPr lang="en-US" dirty="0" smtClean="0"/>
              <a:t>No: need degree </a:t>
            </a:r>
            <a:r>
              <a:rPr lang="en-US" b="1" dirty="0" smtClean="0"/>
              <a:t>5</a:t>
            </a:r>
            <a:r>
              <a:rPr lang="en-US" dirty="0" smtClean="0"/>
              <a:t> products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171502" y="1778001"/>
            <a:ext cx="2501364" cy="2167653"/>
            <a:chOff x="6171502" y="1778001"/>
            <a:chExt cx="2501364" cy="216765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171502" y="36080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7239863" y="35794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444552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092377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320727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06652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+1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6443133" y="2133600"/>
              <a:ext cx="1659467" cy="1092200"/>
            </a:xfrm>
            <a:custGeom>
              <a:avLst/>
              <a:gdLst>
                <a:gd name="connsiteX0" fmla="*/ 0 w 1659467"/>
                <a:gd name="connsiteY0" fmla="*/ 0 h 1092200"/>
                <a:gd name="connsiteX1" fmla="*/ 812800 w 1659467"/>
                <a:gd name="connsiteY1" fmla="*/ 1092200 h 1092200"/>
                <a:gd name="connsiteX2" fmla="*/ 1659467 w 1659467"/>
                <a:gd name="connsiteY2" fmla="*/ 0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9467" h="1092200">
                  <a:moveTo>
                    <a:pt x="0" y="0"/>
                  </a:moveTo>
                  <a:cubicBezTo>
                    <a:pt x="268111" y="546100"/>
                    <a:pt x="536222" y="1092200"/>
                    <a:pt x="812800" y="1092200"/>
                  </a:cubicBezTo>
                  <a:cubicBezTo>
                    <a:pt x="1089378" y="1092200"/>
                    <a:pt x="1659467" y="0"/>
                    <a:pt x="1659467" y="0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9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Ex4: Strict Positivity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 dirty="0" smtClean="0"/>
              <a:t>for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/>
              <a:t> </a:t>
            </a:r>
            <a:r>
              <a:rPr lang="en-US" dirty="0" smtClean="0"/>
              <a:t>instead</a:t>
            </a:r>
            <a:endParaRPr lang="en-US" baseline="30000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x+1≥0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1-x≥0</a:t>
            </a:r>
          </a:p>
          <a:p>
            <a:r>
              <a:rPr lang="en-US" dirty="0" smtClean="0"/>
              <a:t>Consider degree 2 products: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[1,x+1,1-x,(x+1)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,(1-x)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,(x+1)(1-x)]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Can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/>
              <a:t> be expressed with above?</a:t>
            </a:r>
          </a:p>
          <a:p>
            <a:r>
              <a:rPr lang="en-US" dirty="0" smtClean="0"/>
              <a:t>No: you cannot express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even with high degree products</a:t>
            </a:r>
            <a:endParaRPr lang="en-US" baseline="300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171502" y="2537940"/>
            <a:ext cx="2286000" cy="1407714"/>
            <a:chOff x="5613400" y="2614140"/>
            <a:chExt cx="2286000" cy="1407714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888063" y="2964630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22184" y="2614140"/>
              <a:ext cx="415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Scheduling Affected?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Polynomial Scheduling seems to “work”</a:t>
            </a:r>
          </a:p>
          <a:p>
            <a:pPr lvl="1"/>
            <a:r>
              <a:rPr lang="en-US" dirty="0" smtClean="0"/>
              <a:t>but not the same as </a:t>
            </a:r>
            <a:r>
              <a:rPr lang="en-US" dirty="0" err="1" smtClean="0"/>
              <a:t>Farkas</a:t>
            </a:r>
            <a:r>
              <a:rPr lang="en-US" dirty="0" smtClean="0"/>
              <a:t> Scheduling</a:t>
            </a:r>
          </a:p>
          <a:p>
            <a:pPr lvl="1"/>
            <a:r>
              <a:rPr lang="en-US" dirty="0" smtClean="0"/>
              <a:t>the impact of differences is unclear</a:t>
            </a:r>
          </a:p>
          <a:p>
            <a:pPr lvl="1"/>
            <a:endParaRPr lang="en-US" dirty="0"/>
          </a:p>
          <a:p>
            <a:r>
              <a:rPr lang="en-US" dirty="0" smtClean="0"/>
              <a:t>Some answers from Polynomial Optimization</a:t>
            </a:r>
          </a:p>
          <a:p>
            <a:pPr lvl="1"/>
            <a:r>
              <a:rPr lang="en-US" dirty="0" smtClean="0"/>
              <a:t>main results by Jean-Bernard </a:t>
            </a:r>
            <a:r>
              <a:rPr lang="en-US" dirty="0" err="1" smtClean="0"/>
              <a:t>Lasserre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Farkas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Handelman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dirty="0" smtClean="0"/>
              <a:t>Polynomial Optimization</a:t>
            </a:r>
          </a:p>
          <a:p>
            <a:r>
              <a:rPr lang="en-US" dirty="0" err="1" smtClean="0"/>
              <a:t>Lasserre’s</a:t>
            </a:r>
            <a:r>
              <a:rPr lang="en-US" dirty="0" smtClean="0"/>
              <a:t> Results</a:t>
            </a:r>
          </a:p>
          <a:p>
            <a:r>
              <a:rPr lang="en-US" dirty="0" smtClean="0"/>
              <a:t>Parametric Domains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4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minimal value of </a:t>
            </a:r>
            <a:br>
              <a:rPr lang="en-US" dirty="0" smtClean="0"/>
            </a:br>
            <a:r>
              <a:rPr lang="en-US" dirty="0" smtClean="0"/>
              <a:t>a polynomial over a domain</a:t>
            </a:r>
          </a:p>
          <a:p>
            <a:pPr lvl="1"/>
            <a:r>
              <a:rPr lang="en-US" dirty="0" smtClean="0"/>
              <a:t>links to positivity checks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Recall: positivity checks </a:t>
            </a:r>
            <a:r>
              <a:rPr lang="en-US" i="1" dirty="0" smtClean="0"/>
              <a:t>characterize</a:t>
            </a:r>
            <a:br>
              <a:rPr lang="en-US" i="1" dirty="0" smtClean="0"/>
            </a:br>
            <a:r>
              <a:rPr lang="en-US" dirty="0" smtClean="0"/>
              <a:t> positive functions over a domain</a:t>
            </a:r>
          </a:p>
          <a:p>
            <a:pPr lvl="1"/>
            <a:endParaRPr lang="en-US" dirty="0">
              <a:latin typeface="Courier"/>
              <a:cs typeface="Courier"/>
            </a:endParaRPr>
          </a:p>
          <a:p>
            <a:pPr lvl="1"/>
            <a:endParaRPr lang="en-US" dirty="0" smtClean="0">
              <a:latin typeface="Courier"/>
              <a:cs typeface="Courier"/>
            </a:endParaRPr>
          </a:p>
          <a:p>
            <a:pPr lvl="1"/>
            <a:endParaRPr lang="en-US" dirty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171502" y="2128491"/>
            <a:ext cx="2286000" cy="1817163"/>
            <a:chOff x="5613400" y="2204691"/>
            <a:chExt cx="2286000" cy="181716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239863" y="2819558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64663"/>
              </p:ext>
            </p:extLst>
          </p:nvPr>
        </p:nvGraphicFramePr>
        <p:xfrm>
          <a:off x="1492250" y="3297238"/>
          <a:ext cx="292417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Equation" r:id="rId3" imgW="1066800" imgH="203200" progId="Equation.3">
                  <p:embed/>
                </p:oleObj>
              </mc:Choice>
              <mc:Fallback>
                <p:oleObj name="Equation" r:id="rId3" imgW="1066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2250" y="3297238"/>
                        <a:ext cx="2924175" cy="55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528062"/>
              </p:ext>
            </p:extLst>
          </p:nvPr>
        </p:nvGraphicFramePr>
        <p:xfrm>
          <a:off x="1484313" y="3944938"/>
          <a:ext cx="445611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Equation" r:id="rId5" imgW="1625600" imgH="203200" progId="Equation.3">
                  <p:embed/>
                </p:oleObj>
              </mc:Choice>
              <mc:Fallback>
                <p:oleObj name="Equation" r:id="rId5" imgW="1625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4313" y="3944938"/>
                        <a:ext cx="4456112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rved Right Arrow 21"/>
          <p:cNvSpPr/>
          <p:nvPr/>
        </p:nvSpPr>
        <p:spPr>
          <a:xfrm>
            <a:off x="955040" y="3563074"/>
            <a:ext cx="541735" cy="763727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7" idx="4"/>
            <a:endCxn id="11" idx="0"/>
          </p:cNvCxnSpPr>
          <p:nvPr/>
        </p:nvCxnSpPr>
        <p:spPr>
          <a:xfrm>
            <a:off x="7268465" y="2876761"/>
            <a:ext cx="0" cy="7027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30365" y="30233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Ex5: Finding the Minimum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r>
              <a:rPr lang="en-US" dirty="0" smtClean="0"/>
              <a:t>Find</a:t>
            </a:r>
            <a:r>
              <a:rPr lang="en-US" dirty="0" smtClean="0">
                <a:latin typeface="Courier"/>
                <a:cs typeface="Courier"/>
              </a:rPr>
              <a:t>: min 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</a:p>
          <a:p>
            <a:r>
              <a:rPr lang="en-US" dirty="0" smtClean="0"/>
              <a:t>Consider degree 2 products: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1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x+1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1-x</a:t>
            </a: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(x+1)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(1-x)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cs typeface="Courier"/>
              </a:rPr>
              <a:t>(x+1)(1-x)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6171502" y="1778001"/>
            <a:ext cx="2789618" cy="2367279"/>
            <a:chOff x="6171502" y="1778001"/>
            <a:chExt cx="2789618" cy="2367279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171502" y="22364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239863" y="22078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444552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092377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320727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06652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x-x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6410960" y="1898305"/>
              <a:ext cx="2550160" cy="2246975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387349" y="3823292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7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discussions about polynomials</a:t>
            </a:r>
          </a:p>
          <a:p>
            <a:pPr lvl="1"/>
            <a:r>
              <a:rPr lang="en-US" dirty="0" smtClean="0"/>
              <a:t>Paul </a:t>
            </a:r>
            <a:r>
              <a:rPr lang="en-US" dirty="0" err="1" smtClean="0"/>
              <a:t>Feautrier</a:t>
            </a:r>
            <a:endParaRPr lang="en-US" dirty="0" smtClean="0"/>
          </a:p>
          <a:p>
            <a:pPr lvl="1"/>
            <a:r>
              <a:rPr lang="en-US" dirty="0" smtClean="0"/>
              <a:t>Steven </a:t>
            </a:r>
            <a:r>
              <a:rPr lang="en-US" dirty="0" err="1" smtClean="0"/>
              <a:t>Derrien</a:t>
            </a:r>
            <a:endParaRPr lang="en-US" dirty="0" smtClean="0"/>
          </a:p>
          <a:p>
            <a:pPr lvl="1"/>
            <a:r>
              <a:rPr lang="en-US" dirty="0" err="1"/>
              <a:t>Silviu-Ioan</a:t>
            </a:r>
            <a:r>
              <a:rPr lang="en-US" dirty="0"/>
              <a:t> </a:t>
            </a:r>
            <a:r>
              <a:rPr lang="en-US" dirty="0" err="1" smtClean="0"/>
              <a:t>Filip</a:t>
            </a:r>
            <a:endParaRPr lang="en-US" dirty="0" smtClean="0"/>
          </a:p>
          <a:p>
            <a:r>
              <a:rPr lang="en-US" dirty="0" smtClean="0"/>
              <a:t>Year-Long Student Project </a:t>
            </a:r>
            <a:endParaRPr lang="en-US" dirty="0"/>
          </a:p>
          <a:p>
            <a:pPr lvl="1"/>
            <a:r>
              <a:rPr lang="en-US" dirty="0" err="1"/>
              <a:t>Adrien</a:t>
            </a:r>
            <a:r>
              <a:rPr lang="en-US" dirty="0"/>
              <a:t> </a:t>
            </a:r>
            <a:r>
              <a:rPr lang="en-US" dirty="0" err="1"/>
              <a:t>Chaffangeon</a:t>
            </a:r>
            <a:endParaRPr lang="en-US" dirty="0"/>
          </a:p>
          <a:p>
            <a:pPr lvl="1"/>
            <a:r>
              <a:rPr lang="en-US" dirty="0" err="1"/>
              <a:t>Adrien</a:t>
            </a:r>
            <a:r>
              <a:rPr lang="en-US" dirty="0"/>
              <a:t> </a:t>
            </a:r>
            <a:r>
              <a:rPr lang="en-US" dirty="0" err="1"/>
              <a:t>Gougeon</a:t>
            </a:r>
            <a:endParaRPr lang="en-US" dirty="0"/>
          </a:p>
          <a:p>
            <a:pPr lvl="1"/>
            <a:r>
              <a:rPr lang="en-US" dirty="0" err="1" smtClean="0"/>
              <a:t>Timothee</a:t>
            </a:r>
            <a:r>
              <a:rPr lang="en-US" dirty="0"/>
              <a:t> </a:t>
            </a:r>
            <a:r>
              <a:rPr lang="en-US" dirty="0" smtClean="0"/>
              <a:t>Anne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Ex5: Finding the Minimum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r>
              <a:rPr lang="en-US" dirty="0" smtClean="0"/>
              <a:t>Find</a:t>
            </a:r>
            <a:r>
              <a:rPr lang="en-US" dirty="0" smtClean="0">
                <a:latin typeface="Courier"/>
                <a:cs typeface="Courier"/>
              </a:rPr>
              <a:t>: min 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</a:p>
          <a:p>
            <a:r>
              <a:rPr lang="en-US" dirty="0" smtClean="0"/>
              <a:t>Their linear combination: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 </a:t>
            </a:r>
            <a:r>
              <a:rPr lang="en-US" dirty="0" smtClean="0">
                <a:latin typeface="Courier"/>
                <a:ea typeface="Lucida Grande"/>
                <a:cs typeface="Courier"/>
              </a:rPr>
              <a:t> λ</a:t>
            </a:r>
            <a:r>
              <a:rPr lang="en-US" baseline="-25000" dirty="0" smtClean="0">
                <a:latin typeface="Courier"/>
                <a:ea typeface="Lucida Grande"/>
                <a:cs typeface="Courier"/>
              </a:rPr>
              <a:t>0</a:t>
            </a:r>
            <a:endParaRPr lang="en-US" baseline="-25000" dirty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1</a:t>
            </a:r>
            <a:r>
              <a:rPr lang="en-US" dirty="0">
                <a:latin typeface="Courier"/>
                <a:ea typeface="Lucida Grande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x+1)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2</a:t>
            </a:r>
            <a:r>
              <a:rPr lang="en-US" dirty="0">
                <a:latin typeface="Courier"/>
                <a:ea typeface="Lucida Grande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1-x)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3</a:t>
            </a:r>
            <a:r>
              <a:rPr lang="en-US" dirty="0">
                <a:latin typeface="Courier"/>
                <a:cs typeface="Courier"/>
              </a:rPr>
              <a:t>(x+1)</a:t>
            </a:r>
            <a:r>
              <a:rPr lang="en-US" baseline="30000" dirty="0">
                <a:latin typeface="Courier"/>
                <a:cs typeface="Courier"/>
              </a:rPr>
              <a:t>2</a:t>
            </a:r>
            <a:endParaRPr lang="en-US" dirty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4</a:t>
            </a:r>
            <a:r>
              <a:rPr lang="en-US" dirty="0">
                <a:latin typeface="Courier"/>
                <a:cs typeface="Courier"/>
              </a:rPr>
              <a:t>(1-x)</a:t>
            </a:r>
            <a:r>
              <a:rPr lang="en-US" baseline="30000" dirty="0">
                <a:latin typeface="Courier"/>
                <a:cs typeface="Courier"/>
              </a:rPr>
              <a:t>2</a:t>
            </a:r>
            <a:endParaRPr lang="en-US" dirty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5</a:t>
            </a:r>
            <a:r>
              <a:rPr lang="en-US" dirty="0">
                <a:latin typeface="Courier"/>
                <a:cs typeface="Courier"/>
              </a:rPr>
              <a:t>(x+1)(1-x)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171502" y="1778001"/>
            <a:ext cx="2789618" cy="2367279"/>
            <a:chOff x="6171502" y="1778001"/>
            <a:chExt cx="2789618" cy="2367279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171502" y="22364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7239863" y="22078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444552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092377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320727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06652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x-x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10960" y="1898305"/>
              <a:ext cx="2550160" cy="2246975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387349" y="3823292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90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Ex5: Finding the Minimum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r>
              <a:rPr lang="en-US" dirty="0" smtClean="0"/>
              <a:t>Find</a:t>
            </a:r>
            <a:r>
              <a:rPr lang="en-US" dirty="0" smtClean="0">
                <a:latin typeface="Courier"/>
                <a:cs typeface="Courier"/>
              </a:rPr>
              <a:t>: min 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</a:p>
          <a:p>
            <a:r>
              <a:rPr lang="en-US" dirty="0" smtClean="0"/>
              <a:t>Expand the squares: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 </a:t>
            </a:r>
            <a:r>
              <a:rPr lang="en-US" dirty="0" smtClean="0">
                <a:latin typeface="Courier"/>
                <a:ea typeface="Lucida Grande"/>
                <a:cs typeface="Courier"/>
              </a:rPr>
              <a:t> </a:t>
            </a:r>
            <a:r>
              <a:rPr lang="en-US" dirty="0">
                <a:latin typeface="Courier"/>
                <a:ea typeface="Lucida Grande"/>
                <a:cs typeface="Courier"/>
              </a:rPr>
              <a:t>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0</a:t>
            </a:r>
            <a:endParaRPr lang="en-US" baseline="-25000" dirty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1</a:t>
            </a:r>
            <a:r>
              <a:rPr lang="en-US" dirty="0">
                <a:latin typeface="Courier"/>
                <a:ea typeface="Lucida Grande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x+1)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2</a:t>
            </a:r>
            <a:r>
              <a:rPr lang="en-US" dirty="0">
                <a:latin typeface="Courier"/>
                <a:ea typeface="Lucida Grande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1-x)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3</a:t>
            </a:r>
            <a:r>
              <a:rPr lang="en-US" dirty="0">
                <a:latin typeface="Courier"/>
                <a:cs typeface="Courier"/>
              </a:rPr>
              <a:t>(x</a:t>
            </a:r>
            <a:r>
              <a:rPr lang="en-US" baseline="30000" dirty="0">
                <a:latin typeface="Courier"/>
                <a:cs typeface="Courier"/>
              </a:rPr>
              <a:t>2</a:t>
            </a:r>
            <a:r>
              <a:rPr lang="en-US" dirty="0">
                <a:latin typeface="Courier"/>
                <a:cs typeface="Courier"/>
              </a:rPr>
              <a:t>+2x+1)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4</a:t>
            </a:r>
            <a:r>
              <a:rPr lang="en-US" dirty="0">
                <a:latin typeface="Courier"/>
                <a:cs typeface="Courier"/>
              </a:rPr>
              <a:t>(x</a:t>
            </a:r>
            <a:r>
              <a:rPr lang="en-US" baseline="30000" dirty="0">
                <a:latin typeface="Courier"/>
                <a:cs typeface="Courier"/>
              </a:rPr>
              <a:t>2</a:t>
            </a:r>
            <a:r>
              <a:rPr lang="en-US" dirty="0">
                <a:latin typeface="Courier"/>
                <a:cs typeface="Courier"/>
              </a:rPr>
              <a:t>-2x+1)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+ 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5</a:t>
            </a:r>
            <a:r>
              <a:rPr lang="en-US" dirty="0">
                <a:latin typeface="Courier"/>
                <a:cs typeface="Courier"/>
              </a:rPr>
              <a:t>(-x</a:t>
            </a:r>
            <a:r>
              <a:rPr lang="en-US" baseline="30000" dirty="0">
                <a:latin typeface="Courier"/>
                <a:cs typeface="Courier"/>
              </a:rPr>
              <a:t>2</a:t>
            </a:r>
            <a:r>
              <a:rPr lang="en-US" dirty="0">
                <a:latin typeface="Courier"/>
                <a:cs typeface="Courier"/>
              </a:rPr>
              <a:t>+1)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171502" y="1778001"/>
            <a:ext cx="2789618" cy="2367279"/>
            <a:chOff x="6171502" y="1778001"/>
            <a:chExt cx="2789618" cy="2367279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171502" y="22364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7239863" y="22078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444552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092377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320727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06652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x-x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10960" y="1898305"/>
              <a:ext cx="2550160" cy="2246975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387349" y="3823292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Ex5: Finding the Minimum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D: x</a:t>
            </a:r>
            <a:r>
              <a:rPr lang="en-US" altLang="ja-JP" dirty="0" smtClean="0">
                <a:latin typeface="Courier"/>
                <a:cs typeface="Courier"/>
              </a:rPr>
              <a:t>∈</a:t>
            </a:r>
            <a:r>
              <a:rPr lang="en-US" dirty="0" smtClean="0">
                <a:latin typeface="Courier"/>
                <a:cs typeface="Courier"/>
              </a:rPr>
              <a:t>[-1,1]</a:t>
            </a:r>
          </a:p>
          <a:p>
            <a:r>
              <a:rPr lang="en-US" dirty="0" smtClean="0"/>
              <a:t>Find</a:t>
            </a:r>
            <a:r>
              <a:rPr lang="en-US" dirty="0" smtClean="0">
                <a:latin typeface="Courier"/>
                <a:cs typeface="Courier"/>
              </a:rPr>
              <a:t>: min 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</a:p>
          <a:p>
            <a:r>
              <a:rPr lang="en-US" dirty="0" smtClean="0"/>
              <a:t>Factor by monomials:</a:t>
            </a:r>
          </a:p>
          <a:p>
            <a:pPr marL="457200" lvl="1" indent="0">
              <a:buNone/>
            </a:pPr>
            <a:r>
              <a:rPr lang="en-US" dirty="0">
                <a:latin typeface="Courier"/>
                <a:ea typeface="Lucida Grande"/>
                <a:cs typeface="Courier"/>
              </a:rPr>
              <a:t> </a:t>
            </a:r>
            <a:r>
              <a:rPr lang="en-US" dirty="0" smtClean="0">
                <a:latin typeface="Courier"/>
                <a:ea typeface="Lucida Grande"/>
                <a:cs typeface="Courier"/>
              </a:rPr>
              <a:t> 1</a:t>
            </a:r>
            <a:r>
              <a:rPr lang="en-US" baseline="30000" dirty="0" smtClean="0">
                <a:latin typeface="Courier"/>
                <a:ea typeface="Lucida Grande"/>
                <a:cs typeface="Courier"/>
              </a:rPr>
              <a:t> </a:t>
            </a:r>
            <a:r>
              <a:rPr lang="en-US" dirty="0">
                <a:latin typeface="Courier"/>
                <a:ea typeface="Lucida Grande"/>
                <a:cs typeface="Courier"/>
              </a:rPr>
              <a:t>(λ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0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1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2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3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4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5</a:t>
            </a:r>
            <a:r>
              <a:rPr lang="en-US" dirty="0" smtClean="0">
                <a:latin typeface="Courier"/>
                <a:ea typeface="Lucida Grande"/>
                <a:cs typeface="Courier"/>
              </a:rPr>
              <a:t>)</a:t>
            </a:r>
          </a:p>
          <a:p>
            <a:pPr marL="457200" lvl="1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ea typeface="Lucida Grande"/>
                <a:cs typeface="Courier"/>
              </a:rPr>
              <a:t>+ </a:t>
            </a:r>
            <a:r>
              <a:rPr lang="en-US" dirty="0">
                <a:latin typeface="Courier"/>
                <a:ea typeface="Lucida Grande"/>
                <a:cs typeface="Courier"/>
              </a:rPr>
              <a:t>x</a:t>
            </a:r>
            <a:r>
              <a:rPr lang="en-US" baseline="30000" dirty="0">
                <a:latin typeface="Courier"/>
                <a:ea typeface="Lucida Grande"/>
                <a:cs typeface="Courier"/>
              </a:rPr>
              <a:t> </a:t>
            </a:r>
            <a:r>
              <a:rPr lang="en-US" dirty="0">
                <a:latin typeface="Courier"/>
                <a:ea typeface="Lucida Grande"/>
                <a:cs typeface="Courier"/>
              </a:rPr>
              <a:t>(λ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1</a:t>
            </a:r>
            <a:r>
              <a:rPr lang="en-US" dirty="0">
                <a:latin typeface="Courier"/>
                <a:ea typeface="Lucida Grande"/>
                <a:cs typeface="Courier"/>
              </a:rPr>
              <a:t>-λ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2</a:t>
            </a:r>
            <a:r>
              <a:rPr lang="en-US" dirty="0">
                <a:latin typeface="Courier"/>
                <a:ea typeface="Lucida Grande"/>
                <a:cs typeface="Courier"/>
              </a:rPr>
              <a:t>+2λ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3</a:t>
            </a:r>
            <a:r>
              <a:rPr lang="en-US" dirty="0">
                <a:latin typeface="Courier"/>
                <a:ea typeface="Lucida Grande"/>
                <a:cs typeface="Courier"/>
              </a:rPr>
              <a:t>-2λ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4</a:t>
            </a:r>
            <a:r>
              <a:rPr lang="en-US" dirty="0" smtClean="0">
                <a:latin typeface="Courier"/>
                <a:ea typeface="Lucida Grande"/>
                <a:cs typeface="Courier"/>
              </a:rPr>
              <a:t>)</a:t>
            </a:r>
          </a:p>
          <a:p>
            <a:pPr marL="457200" lvl="1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 smtClean="0">
                <a:latin typeface="Courier"/>
                <a:ea typeface="Lucida Grande"/>
                <a:cs typeface="Courier"/>
              </a:rPr>
              <a:t>+ </a:t>
            </a:r>
            <a:r>
              <a:rPr lang="en-US" dirty="0">
                <a:latin typeface="Courier"/>
                <a:ea typeface="Lucida Grande"/>
                <a:cs typeface="Courier"/>
              </a:rPr>
              <a:t>x</a:t>
            </a:r>
            <a:r>
              <a:rPr lang="en-US" baseline="30000" dirty="0">
                <a:latin typeface="Courier"/>
                <a:ea typeface="Lucida Grande"/>
                <a:cs typeface="Courier"/>
              </a:rPr>
              <a:t>2</a:t>
            </a:r>
            <a:r>
              <a:rPr lang="en-US" dirty="0">
                <a:latin typeface="Courier"/>
                <a:ea typeface="Lucida Grande"/>
                <a:cs typeface="Courier"/>
              </a:rPr>
              <a:t>(λ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3</a:t>
            </a:r>
            <a:r>
              <a:rPr lang="en-US" dirty="0">
                <a:latin typeface="Courier"/>
                <a:ea typeface="Lucida Grande"/>
                <a:cs typeface="Courier"/>
              </a:rPr>
              <a:t>+λ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4</a:t>
            </a:r>
            <a:r>
              <a:rPr lang="en-US" dirty="0">
                <a:latin typeface="Courier"/>
                <a:ea typeface="Lucida Grande"/>
                <a:cs typeface="Courier"/>
              </a:rPr>
              <a:t>-λ</a:t>
            </a:r>
            <a:r>
              <a:rPr lang="en-US" baseline="-25000" dirty="0">
                <a:latin typeface="Courier"/>
                <a:ea typeface="Lucida Grande"/>
                <a:cs typeface="Courier"/>
              </a:rPr>
              <a:t>5</a:t>
            </a:r>
            <a:r>
              <a:rPr lang="en-US" dirty="0">
                <a:latin typeface="Courier"/>
                <a:ea typeface="Lucida Grande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214880" y="3143104"/>
            <a:ext cx="4030605" cy="484016"/>
            <a:chOff x="2174240" y="3143104"/>
            <a:chExt cx="4030605" cy="484016"/>
          </a:xfrm>
        </p:grpSpPr>
        <p:sp>
          <p:nvSpPr>
            <p:cNvPr id="20" name="TextBox 19"/>
            <p:cNvSpPr txBox="1"/>
            <p:nvPr/>
          </p:nvSpPr>
          <p:spPr>
            <a:xfrm>
              <a:off x="5449298" y="3143104"/>
              <a:ext cx="755547" cy="4770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tIns="0" rtlCol="0">
              <a:spAutoFit/>
            </a:bodyPr>
            <a:lstStyle/>
            <a:p>
              <a:r>
                <a:rPr lang="en-US" sz="2800" dirty="0" smtClean="0">
                  <a:latin typeface="Courier"/>
                  <a:cs typeface="Courier"/>
                </a:rPr>
                <a:t>min</a:t>
              </a:r>
              <a:endParaRPr lang="en-US" sz="2800" dirty="0">
                <a:latin typeface="Courier"/>
                <a:cs typeface="Courier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4240" y="3149600"/>
              <a:ext cx="3271520" cy="477520"/>
            </a:xfrm>
            <a:prstGeom prst="rect">
              <a:avLst/>
            </a:prstGeom>
            <a:noFill/>
            <a:ln w="158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14879" y="4069037"/>
            <a:ext cx="3251201" cy="523283"/>
            <a:chOff x="2174239" y="4069037"/>
            <a:chExt cx="3251201" cy="523283"/>
          </a:xfrm>
        </p:grpSpPr>
        <p:sp>
          <p:nvSpPr>
            <p:cNvPr id="9" name="TextBox 8"/>
            <p:cNvSpPr txBox="1"/>
            <p:nvPr/>
          </p:nvSpPr>
          <p:spPr>
            <a:xfrm>
              <a:off x="4809817" y="4069037"/>
              <a:ext cx="615623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cs typeface="Courier"/>
                </a:rPr>
                <a:t>=1</a:t>
              </a:r>
              <a:endParaRPr lang="en-US" sz="2800" dirty="0">
                <a:latin typeface="Courier"/>
                <a:cs typeface="Courier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74239" y="4079197"/>
              <a:ext cx="2631441" cy="513123"/>
            </a:xfrm>
            <a:prstGeom prst="rect">
              <a:avLst/>
            </a:prstGeom>
            <a:noFill/>
            <a:ln w="1587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14879" y="5019403"/>
            <a:ext cx="2544137" cy="523220"/>
            <a:chOff x="2174239" y="5019403"/>
            <a:chExt cx="2544137" cy="523220"/>
          </a:xfrm>
        </p:grpSpPr>
        <p:sp>
          <p:nvSpPr>
            <p:cNvPr id="18" name="TextBox 17"/>
            <p:cNvSpPr txBox="1"/>
            <p:nvPr/>
          </p:nvSpPr>
          <p:spPr>
            <a:xfrm>
              <a:off x="3887274" y="5019403"/>
              <a:ext cx="831102" cy="5232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cs typeface="Courier"/>
                </a:rPr>
                <a:t>=-1</a:t>
              </a:r>
              <a:endParaRPr lang="en-US" sz="2800" dirty="0">
                <a:latin typeface="Courier"/>
                <a:cs typeface="Courier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74239" y="5019403"/>
              <a:ext cx="1706881" cy="523220"/>
            </a:xfrm>
            <a:prstGeom prst="rect">
              <a:avLst/>
            </a:prstGeom>
            <a:noFill/>
            <a:ln w="15875"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72493" y="3883670"/>
            <a:ext cx="1623101" cy="1661377"/>
            <a:chOff x="6772493" y="3883670"/>
            <a:chExt cx="1623101" cy="1661377"/>
          </a:xfrm>
        </p:grpSpPr>
        <p:sp>
          <p:nvSpPr>
            <p:cNvPr id="27" name="TextBox 26"/>
            <p:cNvSpPr txBox="1"/>
            <p:nvPr/>
          </p:nvSpPr>
          <p:spPr>
            <a:xfrm>
              <a:off x="6772493" y="3883670"/>
              <a:ext cx="1537441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λ</a:t>
              </a:r>
              <a:r>
                <a:rPr lang="en-US" sz="2800" baseline="-25000" dirty="0" smtClean="0">
                  <a:latin typeface="Courier"/>
                  <a:ea typeface="Lucida Grande"/>
                  <a:cs typeface="Courier"/>
                </a:rPr>
                <a:t>1</a:t>
              </a:r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=λ</a:t>
              </a:r>
              <a:r>
                <a:rPr lang="en-US" sz="2800" baseline="-25000" dirty="0" smtClean="0">
                  <a:latin typeface="Courier"/>
                  <a:ea typeface="Lucida Grande"/>
                  <a:cs typeface="Courier"/>
                </a:rPr>
                <a:t>5</a:t>
              </a:r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=1</a:t>
              </a:r>
              <a:endParaRPr lang="en-US" sz="2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92813" y="5021827"/>
              <a:ext cx="1602781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x</a:t>
              </a:r>
              <a:r>
                <a:rPr lang="en-US" sz="2800" dirty="0">
                  <a:latin typeface="Courier"/>
                  <a:ea typeface="Lucida Grande"/>
                  <a:cs typeface="Courier"/>
                </a:rPr>
                <a:t>-</a:t>
              </a:r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x</a:t>
              </a:r>
              <a:r>
                <a:rPr lang="en-US" sz="2800" baseline="30000" dirty="0" smtClean="0">
                  <a:latin typeface="Courier"/>
                  <a:ea typeface="Lucida Grande"/>
                  <a:cs typeface="Courier"/>
                </a:rPr>
                <a:t>2</a:t>
              </a:r>
              <a:r>
                <a:rPr lang="en-US" sz="2800" dirty="0" smtClean="0">
                  <a:latin typeface="Courier"/>
                  <a:ea typeface="Lucida Grande"/>
                  <a:cs typeface="Courier"/>
                </a:rPr>
                <a:t>≥-2</a:t>
              </a:r>
              <a:endParaRPr lang="en-US" sz="2800" dirty="0"/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7367207" y="4470218"/>
              <a:ext cx="451766" cy="508363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71502" y="1778001"/>
            <a:ext cx="2789618" cy="2367279"/>
            <a:chOff x="6171502" y="1778001"/>
            <a:chExt cx="2789618" cy="236727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171502" y="22364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7239863" y="22078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444552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092377" y="22078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320727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06652" y="22047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x-x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410960" y="1898305"/>
              <a:ext cx="2550160" cy="2246975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387349" y="3823292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98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Ex6: Finding the Minimum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Find: </a:t>
            </a:r>
            <a:r>
              <a:rPr lang="en-US" dirty="0" smtClean="0">
                <a:latin typeface="Courier"/>
                <a:cs typeface="Courier"/>
              </a:rPr>
              <a:t>min 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-x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Minimum is </a:t>
            </a:r>
            <a:r>
              <a:rPr lang="en-US" dirty="0" smtClean="0">
                <a:latin typeface="Courier"/>
                <a:cs typeface="Courier"/>
              </a:rPr>
              <a:t>-0.25</a:t>
            </a:r>
          </a:p>
          <a:p>
            <a:r>
              <a:rPr lang="en-US" dirty="0" smtClean="0"/>
              <a:t>Solution with different degrees: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100481" y="1588534"/>
            <a:ext cx="2921198" cy="1922490"/>
            <a:chOff x="6100481" y="1588534"/>
            <a:chExt cx="2921198" cy="192249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100481" y="3153153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7168842" y="3124551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373531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21356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249706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35631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24052" y="158853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-x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6543040" y="1743013"/>
              <a:ext cx="2120265" cy="1768011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496392"/>
              </p:ext>
            </p:extLst>
          </p:nvPr>
        </p:nvGraphicFramePr>
        <p:xfrm>
          <a:off x="1229360" y="3181754"/>
          <a:ext cx="3068320" cy="2743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10640"/>
                <a:gridCol w="1757680"/>
              </a:tblGrid>
              <a:tr h="4408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Degree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Solution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-0.5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-0.333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2400" dirty="0" smtClean="0"/>
                        <a:t>-0.286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2400" dirty="0" smtClean="0"/>
                        <a:t>-0.267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2400" dirty="0" smtClean="0"/>
                        <a:t>-0.258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53642" y="5302292"/>
            <a:ext cx="3709663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NEVER reaches -0.25!!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438096" y="3830340"/>
            <a:ext cx="4634784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800" dirty="0"/>
              <a:t>fixed degree </a:t>
            </a:r>
            <a:r>
              <a:rPr lang="en-US" sz="2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/>
              <a:t> lower </a:t>
            </a:r>
            <a:r>
              <a:rPr lang="en-US" sz="2800" dirty="0" smtClean="0"/>
              <a:t>bound</a:t>
            </a:r>
            <a:br>
              <a:rPr lang="en-US" sz="2800" dirty="0" smtClean="0"/>
            </a:br>
            <a:r>
              <a:rPr lang="en-US" sz="2800" dirty="0" smtClean="0"/>
              <a:t>(relaxation to LP)</a:t>
            </a:r>
            <a:endParaRPr lang="en-US" sz="2800" dirty="0"/>
          </a:p>
        </p:txBody>
      </p:sp>
      <p:sp>
        <p:nvSpPr>
          <p:cNvPr id="19" name="Oval 18"/>
          <p:cNvSpPr/>
          <p:nvPr/>
        </p:nvSpPr>
        <p:spPr>
          <a:xfrm>
            <a:off x="7553017" y="3487533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2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Lasserre’s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b="1" dirty="0" smtClean="0"/>
              <a:t>exact</a:t>
            </a:r>
            <a:r>
              <a:rPr lang="en-US" dirty="0" smtClean="0"/>
              <a:t> solutions can be found</a:t>
            </a:r>
          </a:p>
          <a:p>
            <a:r>
              <a:rPr lang="en-US" dirty="0" smtClean="0"/>
              <a:t>Theorem 3.1 </a:t>
            </a:r>
            <a:r>
              <a:rPr lang="en-US" dirty="0"/>
              <a:t>(</a:t>
            </a:r>
            <a:r>
              <a:rPr lang="en-US" dirty="0" err="1"/>
              <a:t>Lasserre</a:t>
            </a:r>
            <a:r>
              <a:rPr lang="en-US" dirty="0"/>
              <a:t> 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M: bound on degree of constraint products</a:t>
            </a:r>
          </a:p>
          <a:p>
            <a:pPr lvl="1"/>
            <a:r>
              <a:rPr lang="en-US" dirty="0" smtClean="0"/>
              <a:t>For a class of polynomials, solution to the relaxed problem </a:t>
            </a:r>
            <a:r>
              <a:rPr lang="en-US" i="1" dirty="0" smtClean="0"/>
              <a:t>approaches</a:t>
            </a:r>
            <a:r>
              <a:rPr lang="en-US" dirty="0" smtClean="0"/>
              <a:t> the exact solution as M</a:t>
            </a:r>
            <a:r>
              <a:rPr lang="en-US" altLang="ja-JP" dirty="0" smtClean="0"/>
              <a:t>→∞ (</a:t>
            </a:r>
            <a:r>
              <a:rPr lang="en-US" altLang="ja-JP" b="1" dirty="0" smtClean="0"/>
              <a:t>i.e., never reached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endParaRPr lang="en-US" dirty="0" smtClean="0"/>
          </a:p>
          <a:p>
            <a:r>
              <a:rPr lang="en-US" dirty="0" smtClean="0"/>
              <a:t>The class in question:</a:t>
            </a:r>
          </a:p>
          <a:p>
            <a:pPr lvl="1"/>
            <a:r>
              <a:rPr lang="en-US" dirty="0" smtClean="0"/>
              <a:t>When a </a:t>
            </a:r>
            <a:r>
              <a:rPr lang="en-US" b="1" dirty="0" smtClean="0"/>
              <a:t>global minimizer</a:t>
            </a:r>
            <a:r>
              <a:rPr lang="en-US" dirty="0" smtClean="0"/>
              <a:t> is at the interior of </a:t>
            </a:r>
            <a:r>
              <a:rPr lang="en-US" dirty="0" smtClean="0">
                <a:latin typeface="Courier"/>
                <a:cs typeface="Courier"/>
              </a:rPr>
              <a:t>D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Ex6 has its minimizer at the interior of D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811361" y="2555711"/>
            <a:ext cx="0" cy="27922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152201" y="2555711"/>
            <a:ext cx="0" cy="27922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Ex5 and Ex6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478881" y="2549425"/>
            <a:ext cx="0" cy="27922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19721" y="2549425"/>
            <a:ext cx="0" cy="27922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547846" y="3155353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616207" y="3126751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820896" y="3126751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68721" y="3126751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85311" y="3093096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11876" y="3103256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56630" y="2696855"/>
            <a:ext cx="6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805980" y="2828672"/>
            <a:ext cx="2505296" cy="2207445"/>
          </a:xfrm>
          <a:custGeom>
            <a:avLst/>
            <a:gdLst>
              <a:gd name="connsiteX0" fmla="*/ 0 w 2448560"/>
              <a:gd name="connsiteY0" fmla="*/ 1962495 h 2246975"/>
              <a:gd name="connsiteX1" fmla="*/ 1290320 w 2448560"/>
              <a:gd name="connsiteY1" fmla="*/ 1615 h 2246975"/>
              <a:gd name="connsiteX2" fmla="*/ 2448560 w 2448560"/>
              <a:gd name="connsiteY2" fmla="*/ 2246975 h 2246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8560" h="2246975">
                <a:moveTo>
                  <a:pt x="0" y="1962495"/>
                </a:moveTo>
                <a:cubicBezTo>
                  <a:pt x="441113" y="958348"/>
                  <a:pt x="882227" y="-45798"/>
                  <a:pt x="1290320" y="1615"/>
                </a:cubicBezTo>
                <a:cubicBezTo>
                  <a:pt x="1698413" y="49028"/>
                  <a:pt x="2448560" y="2246975"/>
                  <a:pt x="2448560" y="224697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782369" y="4714129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870416" y="3066187"/>
            <a:ext cx="2921198" cy="1956202"/>
            <a:chOff x="6100481" y="1588534"/>
            <a:chExt cx="2921198" cy="1956202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100481" y="3153153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7168842" y="3124551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373531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21356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249706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35631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24052" y="158853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-x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 rot="10800000">
              <a:off x="6543040" y="1743013"/>
              <a:ext cx="2120265" cy="1768011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553017" y="3487533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 flipH="1" flipV="1">
            <a:off x="1839572" y="4771332"/>
            <a:ext cx="2285389" cy="1030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4460240" y="5022390"/>
            <a:ext cx="1835668" cy="785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352800" y="5801360"/>
            <a:ext cx="190025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minimizers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5356353" y="2555711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Ex6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016895" y="2555711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Ex5</a:t>
            </a:r>
            <a:endParaRPr lang="en-US" dirty="0"/>
          </a:p>
        </p:txBody>
      </p:sp>
      <p:sp>
        <p:nvSpPr>
          <p:cNvPr id="58" name="Footer Placeholder 5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of polynomials cannot be found with polynomial scheduling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/>
              <a:t> for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altLang="ja-JP" dirty="0" smtClean="0">
                <a:latin typeface="Courier"/>
                <a:cs typeface="Courier"/>
              </a:rPr>
              <a:t>∈[-1,1]</a:t>
            </a:r>
            <a:endParaRPr lang="en-US" dirty="0"/>
          </a:p>
          <a:p>
            <a:pPr lvl="1"/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  <a:r>
              <a:rPr lang="en-US" dirty="0" smtClean="0"/>
              <a:t>       needs M=2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+0.25</a:t>
            </a:r>
            <a:r>
              <a:rPr lang="en-US" dirty="0" smtClean="0"/>
              <a:t> needs M=5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     </a:t>
            </a:r>
            <a:r>
              <a:rPr lang="en-US" dirty="0" smtClean="0"/>
              <a:t> needs M=</a:t>
            </a:r>
            <a:r>
              <a:rPr lang="en-US" altLang="ja-JP" dirty="0" smtClean="0"/>
              <a:t>∞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/>
              <a:t> can never be found!</a:t>
            </a:r>
          </a:p>
          <a:p>
            <a:pPr lvl="1"/>
            <a:r>
              <a:rPr lang="en-US" dirty="0" smtClean="0"/>
              <a:t>expressing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+c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harder as </a:t>
            </a:r>
            <a:r>
              <a:rPr lang="en-US" dirty="0" smtClean="0">
                <a:latin typeface="Courier"/>
                <a:cs typeface="Courier"/>
              </a:rPr>
              <a:t>c</a:t>
            </a:r>
            <a:r>
              <a:rPr lang="en-US" altLang="ja-JP" dirty="0" smtClean="0">
                <a:latin typeface="Courier"/>
                <a:cs typeface="Courier"/>
              </a:rPr>
              <a:t>→</a:t>
            </a:r>
            <a:r>
              <a:rPr lang="en-US" dirty="0" smtClean="0">
                <a:latin typeface="Courier"/>
                <a:cs typeface="Courier"/>
              </a:rPr>
              <a:t>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096863" y="2649700"/>
            <a:ext cx="2286000" cy="1407714"/>
            <a:chOff x="5613400" y="2614140"/>
            <a:chExt cx="2286000" cy="1407714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5888063" y="2964630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22184" y="2614140"/>
              <a:ext cx="415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8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Strict Positivity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Lasserre’s</a:t>
            </a:r>
            <a:r>
              <a:rPr lang="en-US" dirty="0" smtClean="0"/>
              <a:t> Theorem shows when strict positivity in </a:t>
            </a:r>
            <a:r>
              <a:rPr lang="en-US" dirty="0" err="1" smtClean="0"/>
              <a:t>Handelman’s</a:t>
            </a:r>
            <a:r>
              <a:rPr lang="en-US" dirty="0" smtClean="0"/>
              <a:t> Theorem manifest</a:t>
            </a:r>
          </a:p>
          <a:p>
            <a:pPr lvl="1"/>
            <a:r>
              <a:rPr lang="en-US" dirty="0" smtClean="0"/>
              <a:t>comes from M</a:t>
            </a:r>
            <a:r>
              <a:rPr lang="en-US" altLang="ja-JP" dirty="0"/>
              <a:t>→</a:t>
            </a:r>
            <a:r>
              <a:rPr lang="en-US" altLang="ja-JP" dirty="0" smtClean="0"/>
              <a:t>∞</a:t>
            </a:r>
          </a:p>
          <a:p>
            <a:r>
              <a:rPr lang="en-US" dirty="0" smtClean="0"/>
              <a:t>The following are equivalent: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both require minimizers to be at the boundary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00" y="3521184"/>
            <a:ext cx="683066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 smtClean="0"/>
              <a:t>Exact</a:t>
            </a:r>
            <a:r>
              <a:rPr lang="en-US" sz="2800" dirty="0" smtClean="0"/>
              <a:t> Solution to Polynomial Optimization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847044"/>
            <a:ext cx="693007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b="1" dirty="0"/>
              <a:t>Non-</a:t>
            </a:r>
            <a:r>
              <a:rPr lang="en-US" sz="2800" b="1" dirty="0" smtClean="0"/>
              <a:t>Negativity</a:t>
            </a:r>
            <a:r>
              <a:rPr lang="en-US" sz="2800" dirty="0" smtClean="0"/>
              <a:t> Certificate with </a:t>
            </a:r>
            <a:r>
              <a:rPr lang="en-US" sz="2800" dirty="0" err="1" smtClean="0"/>
              <a:t>Handelman</a:t>
            </a:r>
            <a:endParaRPr lang="en-US" sz="2800" dirty="0"/>
          </a:p>
        </p:txBody>
      </p:sp>
      <p:sp>
        <p:nvSpPr>
          <p:cNvPr id="7" name="Up-Down Arrow 6"/>
          <p:cNvSpPr/>
          <p:nvPr/>
        </p:nvSpPr>
        <p:spPr>
          <a:xfrm>
            <a:off x="4257040" y="4104640"/>
            <a:ext cx="1076960" cy="690880"/>
          </a:xfrm>
          <a:prstGeom prst="upDownArrow">
            <a:avLst>
              <a:gd name="adj1" fmla="val 34375"/>
              <a:gd name="adj2" fmla="val 3039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3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Non-Negativity Certificate only for Ex5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Ex5 and Ex6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547846" y="3155353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616207" y="3126751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820896" y="3126751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68721" y="3126751"/>
            <a:ext cx="0" cy="5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85311" y="3093096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11876" y="3103256"/>
            <a:ext cx="6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56630" y="2696855"/>
            <a:ext cx="6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x-x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805980" y="2828672"/>
            <a:ext cx="2505296" cy="2207445"/>
          </a:xfrm>
          <a:custGeom>
            <a:avLst/>
            <a:gdLst>
              <a:gd name="connsiteX0" fmla="*/ 0 w 2448560"/>
              <a:gd name="connsiteY0" fmla="*/ 1962495 h 2246975"/>
              <a:gd name="connsiteX1" fmla="*/ 1290320 w 2448560"/>
              <a:gd name="connsiteY1" fmla="*/ 1615 h 2246975"/>
              <a:gd name="connsiteX2" fmla="*/ 2448560 w 2448560"/>
              <a:gd name="connsiteY2" fmla="*/ 2246975 h 2246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8560" h="2246975">
                <a:moveTo>
                  <a:pt x="0" y="1962495"/>
                </a:moveTo>
                <a:cubicBezTo>
                  <a:pt x="441113" y="958348"/>
                  <a:pt x="882227" y="-45798"/>
                  <a:pt x="1290320" y="1615"/>
                </a:cubicBezTo>
                <a:cubicBezTo>
                  <a:pt x="1698413" y="49028"/>
                  <a:pt x="2448560" y="2246975"/>
                  <a:pt x="2448560" y="224697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61454" y="1576637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870416" y="3066187"/>
            <a:ext cx="2921198" cy="1956202"/>
            <a:chOff x="6100481" y="1588534"/>
            <a:chExt cx="2921198" cy="1956202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6100481" y="3153153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7168842" y="3124551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373531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021356" y="3124551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249706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35631" y="3121376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24052" y="1588534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-x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 rot="10800000">
              <a:off x="6543040" y="1743013"/>
              <a:ext cx="2120265" cy="1768011"/>
            </a:xfrm>
            <a:custGeom>
              <a:avLst/>
              <a:gdLst>
                <a:gd name="connsiteX0" fmla="*/ 0 w 2448560"/>
                <a:gd name="connsiteY0" fmla="*/ 1962495 h 2246975"/>
                <a:gd name="connsiteX1" fmla="*/ 1290320 w 2448560"/>
                <a:gd name="connsiteY1" fmla="*/ 1615 h 2246975"/>
                <a:gd name="connsiteX2" fmla="*/ 2448560 w 2448560"/>
                <a:gd name="connsiteY2" fmla="*/ 2246975 h 2246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8560" h="2246975">
                  <a:moveTo>
                    <a:pt x="0" y="1962495"/>
                  </a:moveTo>
                  <a:cubicBezTo>
                    <a:pt x="441113" y="958348"/>
                    <a:pt x="882227" y="-45798"/>
                    <a:pt x="1290320" y="1615"/>
                  </a:cubicBezTo>
                  <a:cubicBezTo>
                    <a:pt x="1698413" y="49028"/>
                    <a:pt x="2448560" y="2246975"/>
                    <a:pt x="2448560" y="2246975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553017" y="3487533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356353" y="2555711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Ex6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016895" y="2555711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24300" y="5087079"/>
            <a:ext cx="181825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x-x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+2</a:t>
            </a:r>
            <a:r>
              <a:rPr lang="en-US" sz="2800" b="1" dirty="0" smtClean="0">
                <a:latin typeface="Courier"/>
                <a:cs typeface="Courier"/>
              </a:rPr>
              <a:t>≥</a:t>
            </a:r>
            <a:r>
              <a:rPr lang="en-US" sz="2800" dirty="0" smtClean="0">
                <a:latin typeface="Courier"/>
                <a:cs typeface="Courier"/>
              </a:rPr>
              <a:t>0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37762" y="5087079"/>
            <a:ext cx="248310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-x+0.25</a:t>
            </a:r>
            <a:r>
              <a:rPr lang="en-US" sz="2800" b="1" dirty="0" smtClean="0">
                <a:latin typeface="Courier"/>
                <a:cs typeface="Courier"/>
              </a:rPr>
              <a:t>&gt;</a:t>
            </a:r>
            <a:r>
              <a:rPr lang="en-US" sz="2800" dirty="0" smtClean="0">
                <a:latin typeface="Courier"/>
                <a:cs typeface="Courier"/>
              </a:rPr>
              <a:t>0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37762" y="5083957"/>
            <a:ext cx="2853852" cy="5263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-x+0.25+</a:t>
            </a:r>
            <a:r>
              <a:rPr lang="en-US" sz="2800" dirty="0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800" b="1" dirty="0">
                <a:latin typeface="Courier"/>
                <a:cs typeface="Courier"/>
              </a:rPr>
              <a:t>≥</a:t>
            </a:r>
            <a:r>
              <a:rPr lang="en-US" sz="2800" dirty="0" smtClean="0">
                <a:latin typeface="Courier"/>
                <a:cs typeface="Courier"/>
              </a:rPr>
              <a:t>0</a:t>
            </a:r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1777378" y="4726981"/>
            <a:ext cx="57203" cy="57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Means for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Handelman</a:t>
            </a:r>
            <a:r>
              <a:rPr lang="en-US" dirty="0" smtClean="0"/>
              <a:t> Representation can be found with some </a:t>
            </a:r>
            <a:r>
              <a:rPr lang="en-US" dirty="0" smtClean="0">
                <a:latin typeface="Courier"/>
                <a:cs typeface="Courier"/>
              </a:rPr>
              <a:t>M</a:t>
            </a:r>
            <a:r>
              <a:rPr lang="en-US" dirty="0" smtClean="0"/>
              <a:t> depends a lot on the polynomial</a:t>
            </a:r>
          </a:p>
          <a:p>
            <a:pPr lvl="1"/>
            <a:r>
              <a:rPr lang="en-US" dirty="0" smtClean="0"/>
              <a:t>exploration space is sparse</a:t>
            </a:r>
          </a:p>
          <a:p>
            <a:r>
              <a:rPr lang="en-US" dirty="0" smtClean="0"/>
              <a:t>Some are not </a:t>
            </a:r>
            <a:r>
              <a:rPr lang="en-US" dirty="0"/>
              <a:t>e</a:t>
            </a:r>
            <a:r>
              <a:rPr lang="en-US" dirty="0" smtClean="0"/>
              <a:t>xpressible:</a:t>
            </a:r>
          </a:p>
          <a:p>
            <a:pPr lvl="1"/>
            <a:r>
              <a:rPr lang="en-US" dirty="0" smtClean="0"/>
              <a:t>non-negative polynomials with global minimizer at interior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Constant Matters:</a:t>
            </a:r>
          </a:p>
          <a:p>
            <a:pPr lvl="1"/>
            <a:r>
              <a:rPr lang="en-US" dirty="0" smtClean="0"/>
              <a:t>smaller constant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cs typeface="Wingdings"/>
                <a:sym typeface="Wingdings"/>
              </a:rPr>
              <a:t> </a:t>
            </a:r>
            <a:r>
              <a:rPr lang="en-US" dirty="0" smtClean="0">
                <a:cs typeface="Wingdings"/>
                <a:sym typeface="Wingdings"/>
              </a:rPr>
              <a:t>need higher 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4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the Polyhedral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framework for:</a:t>
            </a:r>
          </a:p>
          <a:p>
            <a:pPr lvl="1"/>
            <a:r>
              <a:rPr lang="en-US" dirty="0" smtClean="0"/>
              <a:t>dependence analysis</a:t>
            </a:r>
          </a:p>
          <a:p>
            <a:pPr lvl="1"/>
            <a:r>
              <a:rPr lang="en-US" dirty="0" smtClean="0"/>
              <a:t>program transformation</a:t>
            </a:r>
          </a:p>
          <a:p>
            <a:pPr lvl="1"/>
            <a:r>
              <a:rPr lang="en-US" dirty="0" smtClean="0"/>
              <a:t>code generation</a:t>
            </a:r>
          </a:p>
          <a:p>
            <a:pPr lvl="1"/>
            <a:r>
              <a:rPr lang="en-US" dirty="0" smtClean="0"/>
              <a:t>...</a:t>
            </a:r>
          </a:p>
          <a:p>
            <a:endParaRPr lang="en-US" dirty="0"/>
          </a:p>
          <a:p>
            <a:r>
              <a:rPr lang="en-US" dirty="0" smtClean="0"/>
              <a:t>Strong limitation in exchange:</a:t>
            </a:r>
          </a:p>
          <a:p>
            <a:pPr lvl="1"/>
            <a:r>
              <a:rPr lang="en-US" dirty="0" smtClean="0"/>
              <a:t>everything must be affine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9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</a:t>
            </a:r>
            <a:r>
              <a:rPr lang="en-US" dirty="0" err="1" smtClean="0"/>
              <a:t>vs</a:t>
            </a:r>
            <a:r>
              <a:rPr lang="en-US" dirty="0" smtClean="0"/>
              <a:t>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subtle difference:</a:t>
            </a:r>
          </a:p>
          <a:p>
            <a:pPr lvl="1"/>
            <a:r>
              <a:rPr lang="en-US" dirty="0" smtClean="0"/>
              <a:t>no constants in optimization context</a:t>
            </a:r>
          </a:p>
          <a:p>
            <a:r>
              <a:rPr lang="en-US" dirty="0" smtClean="0"/>
              <a:t>Minimizer can be at the interior for scheduling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519354" y="3279658"/>
            <a:ext cx="2501364" cy="2167653"/>
            <a:chOff x="5613400" y="1854201"/>
            <a:chExt cx="2501364" cy="216765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22184" y="18542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+1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74011" y="3279658"/>
            <a:ext cx="4768125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"/>
                <a:cs typeface="Courier"/>
              </a:rPr>
              <a:t>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+1</a:t>
            </a:r>
            <a:r>
              <a:rPr lang="en-US" sz="2800" dirty="0" smtClean="0"/>
              <a:t> found with </a:t>
            </a:r>
            <a:r>
              <a:rPr lang="en-US" sz="2800" dirty="0" smtClean="0">
                <a:latin typeface="Courier"/>
                <a:cs typeface="Courier"/>
              </a:rPr>
              <a:t>M=2</a:t>
            </a:r>
          </a:p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smtClean="0">
                <a:latin typeface="Courier"/>
                <a:cs typeface="Courier"/>
              </a:rPr>
              <a:t>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≥-1</a:t>
            </a:r>
            <a:r>
              <a:rPr lang="en-US" sz="2800" dirty="0" smtClean="0"/>
              <a:t> is not exact LB of </a:t>
            </a:r>
            <a:r>
              <a:rPr lang="en-US" sz="2800" dirty="0">
                <a:latin typeface="Courier"/>
                <a:cs typeface="Courier"/>
              </a:rPr>
              <a:t>x</a:t>
            </a:r>
            <a:r>
              <a:rPr lang="en-US" sz="2800" baseline="30000" dirty="0">
                <a:latin typeface="Courier"/>
                <a:cs typeface="Courier"/>
              </a:rPr>
              <a:t>2</a:t>
            </a:r>
            <a:endParaRPr lang="en-US" sz="28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174011" y="4370424"/>
            <a:ext cx="4301177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need “sufficiently high” M</a:t>
            </a:r>
            <a:endParaRPr lang="en-US" sz="2800" dirty="0"/>
          </a:p>
          <a:p>
            <a:r>
              <a:rPr lang="en-US" sz="2800" dirty="0" smtClean="0"/>
              <a:t>depending on the constant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6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Farkas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Handelman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Polynomial Optimization</a:t>
            </a: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Lasserre’s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Results</a:t>
            </a:r>
          </a:p>
          <a:p>
            <a:r>
              <a:rPr lang="en-US" dirty="0" smtClean="0"/>
              <a:t>Parametric Domains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0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Parametric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so far: when set </a:t>
            </a:r>
            <a:r>
              <a:rPr lang="en-US" dirty="0" smtClean="0">
                <a:latin typeface="Courier"/>
                <a:cs typeface="Courier"/>
              </a:rPr>
              <a:t>D</a:t>
            </a:r>
            <a:r>
              <a:rPr lang="en-US" dirty="0" smtClean="0"/>
              <a:t> is compact</a:t>
            </a:r>
          </a:p>
          <a:p>
            <a:pPr lvl="1"/>
            <a:r>
              <a:rPr lang="en-US" dirty="0" smtClean="0"/>
              <a:t>matches hypothes</a:t>
            </a:r>
            <a:r>
              <a:rPr lang="en-US" dirty="0"/>
              <a:t>e</a:t>
            </a:r>
            <a:r>
              <a:rPr lang="en-US" dirty="0" smtClean="0"/>
              <a:t>s of </a:t>
            </a:r>
            <a:r>
              <a:rPr lang="en-US" dirty="0" err="1" smtClean="0"/>
              <a:t>Handelman’s</a:t>
            </a:r>
            <a:r>
              <a:rPr lang="en-US" dirty="0" smtClean="0"/>
              <a:t> Theorem</a:t>
            </a:r>
          </a:p>
          <a:p>
            <a:endParaRPr lang="en-US" dirty="0" smtClean="0"/>
          </a:p>
          <a:p>
            <a:r>
              <a:rPr lang="en-US" dirty="0" smtClean="0"/>
              <a:t>We use parametric domains all the time</a:t>
            </a:r>
          </a:p>
          <a:p>
            <a:pPr lvl="1"/>
            <a:r>
              <a:rPr lang="en-US" dirty="0" smtClean="0"/>
              <a:t>usually not compact</a:t>
            </a:r>
          </a:p>
          <a:p>
            <a:pPr lvl="1"/>
            <a:endParaRPr lang="en-US" dirty="0"/>
          </a:p>
          <a:p>
            <a:r>
              <a:rPr lang="en-US" dirty="0" smtClean="0"/>
              <a:t>Can we still use </a:t>
            </a:r>
            <a:r>
              <a:rPr lang="en-US" dirty="0" err="1" smtClean="0"/>
              <a:t>Handelman’s</a:t>
            </a:r>
            <a:r>
              <a:rPr lang="en-US" dirty="0" smtClean="0"/>
              <a:t> Theorem?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9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D: x</a:t>
            </a:r>
            <a:r>
              <a:rPr lang="en-US" altLang="ja-JP" dirty="0">
                <a:latin typeface="Courier"/>
                <a:cs typeface="Courier"/>
              </a:rPr>
              <a:t>∈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smtClean="0">
                <a:latin typeface="Courier"/>
                <a:cs typeface="Courier"/>
              </a:rPr>
              <a:t>-N,N]; </a:t>
            </a:r>
            <a:r>
              <a:rPr lang="en-US" dirty="0" smtClean="0"/>
              <a:t>Find</a:t>
            </a:r>
            <a:r>
              <a:rPr lang="en-US" dirty="0" smtClean="0">
                <a:latin typeface="Courier"/>
                <a:cs typeface="Courier"/>
              </a:rPr>
              <a:t>: 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+1</a:t>
            </a:r>
          </a:p>
          <a:p>
            <a:pPr lvl="1"/>
            <a:r>
              <a:rPr lang="en-US" dirty="0" smtClean="0"/>
              <a:t>family of </a:t>
            </a:r>
            <a:r>
              <a:rPr lang="en-US" dirty="0" smtClean="0">
                <a:latin typeface="Courier"/>
                <a:cs typeface="Courier"/>
              </a:rPr>
              <a:t>D</a:t>
            </a:r>
            <a:r>
              <a:rPr lang="en-US" dirty="0"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[-1,1]</a:t>
            </a:r>
            <a:r>
              <a:rPr lang="en-US" dirty="0" smtClean="0"/>
              <a:t>, </a:t>
            </a:r>
            <a:r>
              <a:rPr lang="en-US" dirty="0" smtClean="0">
                <a:latin typeface="Courier"/>
                <a:cs typeface="Courier"/>
              </a:rPr>
              <a:t>[-2,2]</a:t>
            </a:r>
            <a:r>
              <a:rPr lang="en-US" dirty="0" smtClean="0"/>
              <a:t>,...</a:t>
            </a:r>
          </a:p>
          <a:p>
            <a:r>
              <a:rPr lang="en-US" dirty="0" smtClean="0"/>
              <a:t>Every instance can be</a:t>
            </a:r>
            <a:r>
              <a:rPr lang="en-US" dirty="0"/>
              <a:t> </a:t>
            </a:r>
            <a:r>
              <a:rPr lang="en-US" dirty="0" smtClean="0"/>
              <a:t>scaled to </a:t>
            </a:r>
            <a:r>
              <a:rPr lang="en-US" dirty="0" smtClean="0">
                <a:latin typeface="Courier"/>
                <a:cs typeface="Courier"/>
              </a:rPr>
              <a:t>[-1,1]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Harder problem with higher values of N </a:t>
            </a:r>
          </a:p>
          <a:p>
            <a:pPr lvl="1"/>
            <a:r>
              <a:rPr lang="en-US" dirty="0" smtClean="0"/>
              <a:t>N</a:t>
            </a:r>
            <a:r>
              <a:rPr lang="en-US" altLang="ja-JP" dirty="0"/>
              <a:t>→</a:t>
            </a:r>
            <a:r>
              <a:rPr lang="en-US" altLang="ja-JP" dirty="0" smtClean="0"/>
              <a:t>∞ ≈ find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 </a:t>
            </a:r>
            <a:r>
              <a:rPr lang="en-US" altLang="ja-JP" dirty="0" smtClean="0"/>
              <a:t>for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altLang="ja-JP" dirty="0">
                <a:latin typeface="Courier"/>
                <a:cs typeface="Courier"/>
              </a:rPr>
              <a:t>∈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smtClean="0">
                <a:latin typeface="Courier"/>
                <a:cs typeface="Courier"/>
              </a:rPr>
              <a:t>-1,1]</a:t>
            </a:r>
            <a:endParaRPr lang="en-US" altLang="ja-JP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018745" y="3043847"/>
            <a:ext cx="2501364" cy="2167653"/>
            <a:chOff x="6171502" y="1778001"/>
            <a:chExt cx="2501364" cy="2167653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171502" y="36080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7239863" y="35794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444552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092377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320727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06652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80286" y="1778001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+1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6443133" y="2133600"/>
              <a:ext cx="1659467" cy="1092200"/>
            </a:xfrm>
            <a:custGeom>
              <a:avLst/>
              <a:gdLst>
                <a:gd name="connsiteX0" fmla="*/ 0 w 1659467"/>
                <a:gd name="connsiteY0" fmla="*/ 0 h 1092200"/>
                <a:gd name="connsiteX1" fmla="*/ 812800 w 1659467"/>
                <a:gd name="connsiteY1" fmla="*/ 1092200 h 1092200"/>
                <a:gd name="connsiteX2" fmla="*/ 1659467 w 1659467"/>
                <a:gd name="connsiteY2" fmla="*/ 0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9467" h="1092200">
                  <a:moveTo>
                    <a:pt x="0" y="0"/>
                  </a:moveTo>
                  <a:cubicBezTo>
                    <a:pt x="268111" y="546100"/>
                    <a:pt x="536222" y="1092200"/>
                    <a:pt x="812800" y="1092200"/>
                  </a:cubicBezTo>
                  <a:cubicBezTo>
                    <a:pt x="1089378" y="1092200"/>
                    <a:pt x="1659467" y="0"/>
                    <a:pt x="1659467" y="0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474884" y="3031147"/>
            <a:ext cx="2916930" cy="2167653"/>
            <a:chOff x="6171502" y="1778001"/>
            <a:chExt cx="2916930" cy="2167653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6171502" y="36080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7239863" y="35794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6444552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8092377" y="35794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6320727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06652" y="35763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980286" y="1778001"/>
              <a:ext cx="1108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+0.25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62" name="Freeform 61"/>
            <p:cNvSpPr/>
            <p:nvPr/>
          </p:nvSpPr>
          <p:spPr>
            <a:xfrm>
              <a:off x="6443133" y="2133600"/>
              <a:ext cx="1659467" cy="1092200"/>
            </a:xfrm>
            <a:custGeom>
              <a:avLst/>
              <a:gdLst>
                <a:gd name="connsiteX0" fmla="*/ 0 w 1659467"/>
                <a:gd name="connsiteY0" fmla="*/ 0 h 1092200"/>
                <a:gd name="connsiteX1" fmla="*/ 812800 w 1659467"/>
                <a:gd name="connsiteY1" fmla="*/ 1092200 h 1092200"/>
                <a:gd name="connsiteX2" fmla="*/ 1659467 w 1659467"/>
                <a:gd name="connsiteY2" fmla="*/ 0 h 109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9467" h="1092200">
                  <a:moveTo>
                    <a:pt x="0" y="0"/>
                  </a:moveTo>
                  <a:cubicBezTo>
                    <a:pt x="268111" y="546100"/>
                    <a:pt x="536222" y="1092200"/>
                    <a:pt x="812800" y="1092200"/>
                  </a:cubicBezTo>
                  <a:cubicBezTo>
                    <a:pt x="1089378" y="1092200"/>
                    <a:pt x="1659467" y="0"/>
                    <a:pt x="1659467" y="0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Left-Right Arrow 4"/>
          <p:cNvSpPr/>
          <p:nvPr/>
        </p:nvSpPr>
        <p:spPr>
          <a:xfrm>
            <a:off x="3544484" y="3413179"/>
            <a:ext cx="1765300" cy="1065767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31470" y="5673642"/>
            <a:ext cx="647515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No hope of finding </a:t>
            </a:r>
            <a:r>
              <a:rPr lang="en-US" sz="2800" dirty="0" smtClean="0">
                <a:latin typeface="Courier"/>
                <a:cs typeface="Courier"/>
              </a:rPr>
              <a:t>x</a:t>
            </a:r>
            <a:r>
              <a:rPr lang="en-US" sz="2800" baseline="30000" dirty="0" smtClean="0">
                <a:latin typeface="Courier"/>
                <a:cs typeface="Courier"/>
              </a:rPr>
              <a:t>2</a:t>
            </a:r>
            <a:r>
              <a:rPr lang="en-US" sz="2800" dirty="0" smtClean="0">
                <a:latin typeface="Courier"/>
                <a:cs typeface="Courier"/>
              </a:rPr>
              <a:t>+1</a:t>
            </a:r>
            <a:r>
              <a:rPr lang="en-US" sz="2800" dirty="0" smtClean="0"/>
              <a:t> for </a:t>
            </a:r>
            <a:r>
              <a:rPr lang="en-US" sz="2800" dirty="0">
                <a:latin typeface="Courier"/>
                <a:cs typeface="Courier"/>
              </a:rPr>
              <a:t>x</a:t>
            </a:r>
            <a:r>
              <a:rPr lang="en-US" altLang="ja-JP" sz="2800" dirty="0">
                <a:latin typeface="Courier"/>
                <a:cs typeface="Courier"/>
              </a:rPr>
              <a:t>∈</a:t>
            </a:r>
            <a:r>
              <a:rPr lang="en-US" sz="2800" dirty="0">
                <a:latin typeface="Courier"/>
                <a:cs typeface="Courier"/>
              </a:rPr>
              <a:t>[-N,N]</a:t>
            </a:r>
            <a:endParaRPr lang="en-US" sz="28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3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Solutions are Possible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D: x</a:t>
            </a:r>
            <a:r>
              <a:rPr lang="en-US" altLang="ja-JP" dirty="0">
                <a:latin typeface="Courier"/>
                <a:cs typeface="Courier"/>
              </a:rPr>
              <a:t>∈</a:t>
            </a:r>
            <a:r>
              <a:rPr lang="en-US" dirty="0">
                <a:latin typeface="Courier"/>
                <a:cs typeface="Courier"/>
              </a:rPr>
              <a:t>[-N,N]; </a:t>
            </a:r>
            <a:r>
              <a:rPr lang="en-US" dirty="0"/>
              <a:t>Find</a:t>
            </a:r>
            <a:r>
              <a:rPr lang="en-US" dirty="0">
                <a:latin typeface="Courier"/>
                <a:cs typeface="Courier"/>
              </a:rPr>
              <a:t>: x</a:t>
            </a:r>
            <a:r>
              <a:rPr lang="en-US" baseline="30000" dirty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+N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baseline="30000" dirty="0">
              <a:latin typeface="Courier"/>
              <a:cs typeface="Courier"/>
            </a:endParaRPr>
          </a:p>
          <a:p>
            <a:r>
              <a:rPr lang="en-US" dirty="0" smtClean="0"/>
              <a:t>All instances are equivalent: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+N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can be found with M=2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x+N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+(N-x)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 = 2x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>
                <a:latin typeface="Courier"/>
                <a:cs typeface="Courier"/>
              </a:rPr>
              <a:t>+2N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</a:p>
          <a:p>
            <a:pPr lvl="1"/>
            <a:r>
              <a:rPr lang="en-US" dirty="0" smtClean="0"/>
              <a:t>solution for </a:t>
            </a:r>
            <a:r>
              <a:rPr lang="en-US" dirty="0" smtClean="0">
                <a:latin typeface="Courier"/>
                <a:cs typeface="Courier"/>
              </a:rPr>
              <a:t>N=1</a:t>
            </a:r>
            <a:r>
              <a:rPr lang="en-US" dirty="0" smtClean="0"/>
              <a:t> can be made parametric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113956" y="2627173"/>
            <a:ext cx="1959124" cy="1735854"/>
            <a:chOff x="5613400" y="1805556"/>
            <a:chExt cx="2501364" cy="2216298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22184" y="1805556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+1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531989" y="2627173"/>
            <a:ext cx="1959124" cy="1735854"/>
            <a:chOff x="5613400" y="1805556"/>
            <a:chExt cx="2501364" cy="2216298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762625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448550" y="3652522"/>
              <a:ext cx="63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422184" y="1805556"/>
              <a:ext cx="692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+4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44990" y="2627173"/>
            <a:ext cx="2109260" cy="1815917"/>
            <a:chOff x="5613400" y="1805556"/>
            <a:chExt cx="2693054" cy="2318521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5613400" y="3684299"/>
              <a:ext cx="2286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6681761" y="3655697"/>
              <a:ext cx="57203" cy="5720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5886450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534275" y="3655697"/>
              <a:ext cx="0" cy="57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762625" y="3652522"/>
              <a:ext cx="63500" cy="47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-3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448549" y="3652522"/>
              <a:ext cx="63500" cy="471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5888063" y="2204691"/>
              <a:ext cx="1651000" cy="719669"/>
            </a:xfrm>
            <a:custGeom>
              <a:avLst/>
              <a:gdLst>
                <a:gd name="connsiteX0" fmla="*/ 0 w 1651000"/>
                <a:gd name="connsiteY0" fmla="*/ 0 h 719669"/>
                <a:gd name="connsiteX1" fmla="*/ 821266 w 1651000"/>
                <a:gd name="connsiteY1" fmla="*/ 719667 h 719669"/>
                <a:gd name="connsiteX2" fmla="*/ 1651000 w 1651000"/>
                <a:gd name="connsiteY2" fmla="*/ 8467 h 71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1000" h="719669">
                  <a:moveTo>
                    <a:pt x="0" y="0"/>
                  </a:moveTo>
                  <a:cubicBezTo>
                    <a:pt x="273049" y="359128"/>
                    <a:pt x="546099" y="718256"/>
                    <a:pt x="821266" y="719667"/>
                  </a:cubicBezTo>
                  <a:cubicBezTo>
                    <a:pt x="1096433" y="721078"/>
                    <a:pt x="1651000" y="8467"/>
                    <a:pt x="1651000" y="846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422184" y="1805556"/>
              <a:ext cx="884270" cy="471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x</a:t>
              </a:r>
              <a:r>
                <a:rPr lang="en-US" baseline="30000" dirty="0" smtClean="0">
                  <a:latin typeface="Courier"/>
                  <a:cs typeface="Courier"/>
                </a:rPr>
                <a:t>2</a:t>
              </a:r>
              <a:r>
                <a:rPr lang="en-US" dirty="0" smtClean="0">
                  <a:latin typeface="Courier"/>
                  <a:cs typeface="Courier"/>
                </a:rPr>
                <a:t>+9</a:t>
              </a:r>
              <a:endParaRPr lang="en-US" dirty="0">
                <a:latin typeface="Courier"/>
                <a:cs typeface="Courier"/>
              </a:endParaRPr>
            </a:p>
          </p:txBody>
        </p:sp>
      </p:grpSp>
      <p:sp>
        <p:nvSpPr>
          <p:cNvPr id="53" name="Left-Right Arrow 52"/>
          <p:cNvSpPr/>
          <p:nvPr/>
        </p:nvSpPr>
        <p:spPr>
          <a:xfrm>
            <a:off x="2768296" y="3208356"/>
            <a:ext cx="977552" cy="590179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Left-Right Arrow 62"/>
          <p:cNvSpPr/>
          <p:nvPr/>
        </p:nvSpPr>
        <p:spPr>
          <a:xfrm>
            <a:off x="5221762" y="3208356"/>
            <a:ext cx="977552" cy="590179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4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reduce the space of polynomials</a:t>
            </a:r>
          </a:p>
          <a:p>
            <a:pPr lvl="1"/>
            <a:r>
              <a:rPr lang="en-US" dirty="0" smtClean="0"/>
              <a:t>the same linear combination must work for all parameter instances</a:t>
            </a:r>
          </a:p>
          <a:p>
            <a:pPr lvl="1">
              <a:buFont typeface="Wingdings" charset="0"/>
              <a:buChar char="è"/>
            </a:pPr>
            <a:r>
              <a:rPr lang="en-US" dirty="0" smtClean="0"/>
              <a:t>need monomials involving parameters</a:t>
            </a:r>
          </a:p>
          <a:p>
            <a:r>
              <a:rPr lang="en-US" dirty="0"/>
              <a:t>Example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315642"/>
              </p:ext>
            </p:extLst>
          </p:nvPr>
        </p:nvGraphicFramePr>
        <p:xfrm>
          <a:off x="1524001" y="4058286"/>
          <a:ext cx="4701512" cy="207263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546976"/>
                <a:gridCol w="21225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altLang="ja-JP" sz="2800" dirty="0" smtClean="0">
                          <a:latin typeface="Courier"/>
                          <a:cs typeface="Courier"/>
                        </a:rPr>
                        <a:t>∈[-1,1]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ourier"/>
                          <a:cs typeface="Courier"/>
                        </a:rPr>
                        <a:t>M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altLang="ja-JP" sz="2800" dirty="0" smtClean="0">
                          <a:latin typeface="Courier"/>
                          <a:cs typeface="Courier"/>
                        </a:rPr>
                        <a:t>∈[-N,N]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+1 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+N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 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+0.25 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ourier"/>
                          <a:cs typeface="Courier"/>
                        </a:rPr>
                        <a:t>5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+0.25N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r>
                        <a:rPr lang="en-US" sz="2800" dirty="0" smtClean="0">
                          <a:latin typeface="Courier"/>
                          <a:cs typeface="Courier"/>
                        </a:rPr>
                        <a:t> 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800" dirty="0" smtClean="0">
                          <a:latin typeface="Courier"/>
                          <a:cs typeface="Courier"/>
                        </a:rPr>
                        <a:t>∞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urier"/>
                          <a:cs typeface="Courier"/>
                        </a:rPr>
                        <a:t>x</a:t>
                      </a:r>
                      <a:r>
                        <a:rPr lang="en-US" sz="2800" baseline="30000" dirty="0" smtClean="0">
                          <a:latin typeface="Courier"/>
                          <a:cs typeface="Courier"/>
                        </a:rPr>
                        <a:t>2</a:t>
                      </a:r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5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Closer look into what it means to use </a:t>
            </a:r>
            <a:r>
              <a:rPr lang="en-US" dirty="0" err="1" smtClean="0"/>
              <a:t>Handelman’s</a:t>
            </a:r>
            <a:r>
              <a:rPr lang="en-US" dirty="0" smtClean="0"/>
              <a:t> Theorem for scheduling</a:t>
            </a:r>
          </a:p>
          <a:p>
            <a:pPr lvl="1"/>
            <a:r>
              <a:rPr lang="en-US" dirty="0" smtClean="0"/>
              <a:t>a good chunk of the space is excluded</a:t>
            </a:r>
          </a:p>
          <a:p>
            <a:pPr lvl="1"/>
            <a:r>
              <a:rPr lang="en-US" dirty="0" smtClean="0"/>
              <a:t>especially with parameters</a:t>
            </a:r>
          </a:p>
          <a:p>
            <a:pPr lvl="1"/>
            <a:r>
              <a:rPr lang="en-US" dirty="0" smtClean="0"/>
              <a:t>can be treated as non-negativity certificate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Completely skipped ISS part!</a:t>
            </a:r>
          </a:p>
          <a:p>
            <a:pPr lvl="1"/>
            <a:r>
              <a:rPr lang="en-US" dirty="0" smtClean="0"/>
              <a:t>led me to try and find polynomials with global minimizers at interior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65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Semi-Definite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SDP </a:t>
            </a:r>
            <a:r>
              <a:rPr lang="en-US" dirty="0" err="1" smtClean="0"/>
              <a:t>relxation</a:t>
            </a:r>
            <a:endParaRPr lang="en-US" dirty="0" smtClean="0"/>
          </a:p>
          <a:p>
            <a:pPr lvl="1"/>
            <a:r>
              <a:rPr lang="en-US" dirty="0" smtClean="0"/>
              <a:t>another approach to Polynomial Optimization</a:t>
            </a:r>
          </a:p>
          <a:p>
            <a:pPr lvl="1"/>
            <a:r>
              <a:rPr lang="en-US" dirty="0" smtClean="0"/>
              <a:t>sum of squares instead of linear combination</a:t>
            </a:r>
          </a:p>
          <a:p>
            <a:r>
              <a:rPr lang="en-US" dirty="0" err="1" smtClean="0"/>
              <a:t>Lasserre’s</a:t>
            </a:r>
            <a:r>
              <a:rPr lang="en-US" dirty="0" smtClean="0"/>
              <a:t> paper was about LP </a:t>
            </a:r>
            <a:r>
              <a:rPr lang="en-US" dirty="0" err="1" smtClean="0"/>
              <a:t>vs</a:t>
            </a:r>
            <a:r>
              <a:rPr lang="en-US" dirty="0" smtClean="0"/>
              <a:t> SDP</a:t>
            </a:r>
          </a:p>
          <a:p>
            <a:pPr lvl="1"/>
            <a:r>
              <a:rPr lang="en-US" dirty="0" smtClean="0"/>
              <a:t>SDP is better!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Can we use SDP approach for scheduling?</a:t>
            </a:r>
          </a:p>
          <a:p>
            <a:pPr lvl="1"/>
            <a:r>
              <a:rPr lang="en-US" dirty="0" smtClean="0"/>
              <a:t>seems promising</a:t>
            </a:r>
          </a:p>
          <a:p>
            <a:pPr lvl="1"/>
            <a:r>
              <a:rPr lang="en-US" dirty="0" smtClean="0"/>
              <a:t>but compactness hypotheses remain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9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8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Index-Set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Dependence Graph</a:t>
            </a:r>
          </a:p>
          <a:p>
            <a:pPr lvl="1"/>
            <a:r>
              <a:rPr lang="en-US" dirty="0" smtClean="0"/>
              <a:t>no affine schedule</a:t>
            </a:r>
          </a:p>
          <a:p>
            <a:pPr lvl="1"/>
            <a:r>
              <a:rPr lang="en-US" dirty="0" smtClean="0"/>
              <a:t>need PW-affine</a:t>
            </a:r>
          </a:p>
          <a:p>
            <a:pPr lvl="1"/>
            <a:endParaRPr lang="en-US" dirty="0"/>
          </a:p>
          <a:p>
            <a:r>
              <a:rPr lang="en-US" dirty="0" smtClean="0"/>
              <a:t>Main reason:</a:t>
            </a:r>
          </a:p>
          <a:p>
            <a:pPr lvl="1"/>
            <a:r>
              <a:rPr lang="en-US" dirty="0" smtClean="0"/>
              <a:t>affine function </a:t>
            </a:r>
            <a:br>
              <a:rPr lang="en-US" dirty="0" smtClean="0"/>
            </a:br>
            <a:r>
              <a:rPr lang="en-US" dirty="0" smtClean="0"/>
              <a:t>cannot change</a:t>
            </a:r>
            <a:br>
              <a:rPr lang="en-US" dirty="0" smtClean="0"/>
            </a:br>
            <a:r>
              <a:rPr lang="en-US" dirty="0" smtClean="0"/>
              <a:t>“direction”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31943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31943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1943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31943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09327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286711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64095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09327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64095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09327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86711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364095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209327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86711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364095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7" idx="0"/>
            <a:endCxn id="6" idx="4"/>
          </p:cNvCxnSpPr>
          <p:nvPr/>
        </p:nvCxnSpPr>
        <p:spPr>
          <a:xfrm flipV="1">
            <a:off x="5301572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  <a:endCxn id="7" idx="4"/>
          </p:cNvCxnSpPr>
          <p:nvPr/>
        </p:nvCxnSpPr>
        <p:spPr>
          <a:xfrm flipV="1">
            <a:off x="5301572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0"/>
            <a:endCxn id="8" idx="4"/>
          </p:cNvCxnSpPr>
          <p:nvPr/>
        </p:nvCxnSpPr>
        <p:spPr>
          <a:xfrm flipV="1">
            <a:off x="5301572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0"/>
            <a:endCxn id="16" idx="4"/>
          </p:cNvCxnSpPr>
          <p:nvPr/>
        </p:nvCxnSpPr>
        <p:spPr>
          <a:xfrm flipV="1">
            <a:off x="6378956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0"/>
            <a:endCxn id="11" idx="4"/>
          </p:cNvCxnSpPr>
          <p:nvPr/>
        </p:nvCxnSpPr>
        <p:spPr>
          <a:xfrm flipV="1">
            <a:off x="6378956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7" idx="0"/>
            <a:endCxn id="12" idx="4"/>
          </p:cNvCxnSpPr>
          <p:nvPr/>
        </p:nvCxnSpPr>
        <p:spPr>
          <a:xfrm flipV="1">
            <a:off x="7456340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7" idx="4"/>
            <a:endCxn id="21" idx="0"/>
          </p:cNvCxnSpPr>
          <p:nvPr/>
        </p:nvCxnSpPr>
        <p:spPr>
          <a:xfrm>
            <a:off x="7456340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4"/>
            <a:endCxn id="18" idx="0"/>
          </p:cNvCxnSpPr>
          <p:nvPr/>
        </p:nvCxnSpPr>
        <p:spPr>
          <a:xfrm>
            <a:off x="8533724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8" idx="4"/>
            <a:endCxn id="22" idx="0"/>
          </p:cNvCxnSpPr>
          <p:nvPr/>
        </p:nvCxnSpPr>
        <p:spPr>
          <a:xfrm>
            <a:off x="8533724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2" idx="4"/>
            <a:endCxn id="26" idx="0"/>
          </p:cNvCxnSpPr>
          <p:nvPr/>
        </p:nvCxnSpPr>
        <p:spPr>
          <a:xfrm>
            <a:off x="8533724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4"/>
            <a:endCxn id="25" idx="0"/>
          </p:cNvCxnSpPr>
          <p:nvPr/>
        </p:nvCxnSpPr>
        <p:spPr>
          <a:xfrm>
            <a:off x="7456340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0" idx="4"/>
            <a:endCxn id="24" idx="0"/>
          </p:cNvCxnSpPr>
          <p:nvPr/>
        </p:nvCxnSpPr>
        <p:spPr>
          <a:xfrm>
            <a:off x="6378956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7" idx="6"/>
            <a:endCxn id="18" idx="2"/>
          </p:cNvCxnSpPr>
          <p:nvPr/>
        </p:nvCxnSpPr>
        <p:spPr>
          <a:xfrm>
            <a:off x="7625968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286711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>
            <a:stCxn id="20" idx="6"/>
            <a:endCxn id="21" idx="2"/>
          </p:cNvCxnSpPr>
          <p:nvPr/>
        </p:nvCxnSpPr>
        <p:spPr>
          <a:xfrm>
            <a:off x="6548584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" idx="6"/>
            <a:endCxn id="24" idx="2"/>
          </p:cNvCxnSpPr>
          <p:nvPr/>
        </p:nvCxnSpPr>
        <p:spPr>
          <a:xfrm>
            <a:off x="5471200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2" idx="6"/>
            <a:endCxn id="13" idx="2"/>
          </p:cNvCxnSpPr>
          <p:nvPr/>
        </p:nvCxnSpPr>
        <p:spPr>
          <a:xfrm>
            <a:off x="7625968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21" idx="6"/>
            <a:endCxn id="22" idx="2"/>
          </p:cNvCxnSpPr>
          <p:nvPr/>
        </p:nvCxnSpPr>
        <p:spPr>
          <a:xfrm>
            <a:off x="7625968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25" idx="6"/>
            <a:endCxn id="26" idx="2"/>
          </p:cNvCxnSpPr>
          <p:nvPr/>
        </p:nvCxnSpPr>
        <p:spPr>
          <a:xfrm>
            <a:off x="7625968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24" idx="6"/>
            <a:endCxn id="25" idx="2"/>
          </p:cNvCxnSpPr>
          <p:nvPr/>
        </p:nvCxnSpPr>
        <p:spPr>
          <a:xfrm>
            <a:off x="6548584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6" idx="6"/>
            <a:endCxn id="17" idx="2"/>
          </p:cNvCxnSpPr>
          <p:nvPr/>
        </p:nvCxnSpPr>
        <p:spPr>
          <a:xfrm>
            <a:off x="6548584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" idx="6"/>
            <a:endCxn id="12" idx="2"/>
          </p:cNvCxnSpPr>
          <p:nvPr/>
        </p:nvCxnSpPr>
        <p:spPr>
          <a:xfrm>
            <a:off x="6548584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6" idx="6"/>
            <a:endCxn id="11" idx="2"/>
          </p:cNvCxnSpPr>
          <p:nvPr/>
        </p:nvCxnSpPr>
        <p:spPr>
          <a:xfrm>
            <a:off x="5471200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7" idx="6"/>
            <a:endCxn id="16" idx="2"/>
          </p:cNvCxnSpPr>
          <p:nvPr/>
        </p:nvCxnSpPr>
        <p:spPr>
          <a:xfrm>
            <a:off x="5471200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8" idx="6"/>
            <a:endCxn id="20" idx="2"/>
          </p:cNvCxnSpPr>
          <p:nvPr/>
        </p:nvCxnSpPr>
        <p:spPr>
          <a:xfrm>
            <a:off x="5471200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6378956" y="2513984"/>
            <a:ext cx="2154768" cy="2892895"/>
            <a:chOff x="2912903" y="2666384"/>
            <a:chExt cx="2154768" cy="2892895"/>
          </a:xfrm>
        </p:grpSpPr>
        <p:cxnSp>
          <p:nvCxnSpPr>
            <p:cNvPr id="134" name="Straight Arrow Connector 133"/>
            <p:cNvCxnSpPr/>
            <p:nvPr/>
          </p:nvCxnSpPr>
          <p:spPr>
            <a:xfrm>
              <a:off x="3990287" y="3743768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>
              <a:off x="5067671" y="2666384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5067671" y="3743768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>
              <a:off x="5067671" y="4821152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3990287" y="4821152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>
              <a:off x="2912903" y="4821152"/>
              <a:ext cx="0" cy="7381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1" name="Right Triangle 140"/>
          <p:cNvSpPr/>
          <p:nvPr/>
        </p:nvSpPr>
        <p:spPr>
          <a:xfrm rot="16200000">
            <a:off x="5584251" y="2557896"/>
            <a:ext cx="3276509" cy="3276509"/>
          </a:xfrm>
          <a:prstGeom prst="rtTriangle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ooter Placeholder 1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1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the class of functions (</a:t>
            </a:r>
            <a:r>
              <a:rPr lang="en-US" dirty="0" err="1" smtClean="0"/>
              <a:t>Feautrier</a:t>
            </a:r>
            <a:r>
              <a:rPr lang="en-US" dirty="0"/>
              <a:t> </a:t>
            </a:r>
            <a:r>
              <a:rPr lang="en-US" dirty="0" smtClean="0"/>
              <a:t>2015)</a:t>
            </a:r>
          </a:p>
          <a:p>
            <a:pPr lvl="1"/>
            <a:r>
              <a:rPr lang="en-US" dirty="0" smtClean="0"/>
              <a:t>affine to polynomial</a:t>
            </a:r>
          </a:p>
          <a:p>
            <a:pPr lvl="1"/>
            <a:endParaRPr lang="en-US" dirty="0"/>
          </a:p>
          <a:p>
            <a:r>
              <a:rPr lang="en-US" dirty="0" smtClean="0"/>
              <a:t>Lift restrictions of the polyhedral model: </a:t>
            </a:r>
          </a:p>
          <a:p>
            <a:pPr lvl="1"/>
            <a:r>
              <a:rPr lang="en-US" dirty="0" smtClean="0"/>
              <a:t>polynomial scheduling</a:t>
            </a:r>
          </a:p>
          <a:p>
            <a:pPr lvl="1"/>
            <a:r>
              <a:rPr lang="en-US" dirty="0" smtClean="0"/>
              <a:t>non-linear array accesses (e.g., </a:t>
            </a:r>
            <a:r>
              <a:rPr lang="en-US" dirty="0" smtClean="0">
                <a:latin typeface="Courier"/>
                <a:cs typeface="Courier"/>
              </a:rPr>
              <a:t>A[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*</a:t>
            </a:r>
            <a:r>
              <a:rPr lang="en-US" dirty="0" err="1" smtClean="0">
                <a:latin typeface="Courier"/>
                <a:cs typeface="Courier"/>
              </a:rPr>
              <a:t>N+j</a:t>
            </a:r>
            <a:r>
              <a:rPr lang="en-US" dirty="0" smtClean="0">
                <a:latin typeface="Courier"/>
                <a:cs typeface="Courier"/>
              </a:rPr>
              <a:t>]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parametric tiling</a:t>
            </a:r>
          </a:p>
          <a:p>
            <a:pPr lvl="1"/>
            <a:r>
              <a:rPr lang="en-US" dirty="0" smtClean="0"/>
              <a:t>+ some work on code gen (IMPACT 2018)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6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Guided ISS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Polynomials are multi-directional:</a:t>
            </a:r>
          </a:p>
          <a:p>
            <a:pPr lvl="1"/>
            <a:r>
              <a:rPr lang="en-US" dirty="0" smtClean="0"/>
              <a:t>e.g., </a:t>
            </a:r>
            <a:r>
              <a:rPr lang="en-US" dirty="0" smtClean="0">
                <a:latin typeface="Courier"/>
                <a:cs typeface="Courier"/>
              </a:rPr>
              <a:t>x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endParaRPr lang="en-US" dirty="0"/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first find a</a:t>
            </a:r>
            <a:br>
              <a:rPr lang="en-US" dirty="0" smtClean="0"/>
            </a:br>
            <a:r>
              <a:rPr lang="en-US" dirty="0" smtClean="0"/>
              <a:t>polynomial schedule</a:t>
            </a:r>
          </a:p>
          <a:p>
            <a:pPr lvl="1"/>
            <a:r>
              <a:rPr lang="en-US" dirty="0" smtClean="0"/>
              <a:t>analyze polynomial</a:t>
            </a:r>
          </a:p>
          <a:p>
            <a:pPr lvl="1"/>
            <a:r>
              <a:rPr lang="en-US" dirty="0" smtClean="0"/>
              <a:t>infer necessary pieces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-j)</a:t>
            </a:r>
            <a:r>
              <a:rPr lang="en-US" baseline="30000" dirty="0" smtClean="0">
                <a:latin typeface="Courier"/>
                <a:cs typeface="Courier"/>
              </a:rPr>
              <a:t>2</a:t>
            </a:r>
            <a:r>
              <a:rPr lang="en-US" dirty="0" smtClean="0"/>
              <a:t>  split at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=j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31943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31943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1943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31943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09327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286711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64095" y="2174727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09327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64095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09327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86711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364095" y="4329495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209327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286711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364095" y="5406879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7" idx="0"/>
            <a:endCxn id="6" idx="4"/>
          </p:cNvCxnSpPr>
          <p:nvPr/>
        </p:nvCxnSpPr>
        <p:spPr>
          <a:xfrm flipV="1">
            <a:off x="5301572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  <a:endCxn id="7" idx="4"/>
          </p:cNvCxnSpPr>
          <p:nvPr/>
        </p:nvCxnSpPr>
        <p:spPr>
          <a:xfrm flipV="1">
            <a:off x="5301572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0"/>
            <a:endCxn id="8" idx="4"/>
          </p:cNvCxnSpPr>
          <p:nvPr/>
        </p:nvCxnSpPr>
        <p:spPr>
          <a:xfrm flipV="1">
            <a:off x="5301572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0"/>
            <a:endCxn id="16" idx="4"/>
          </p:cNvCxnSpPr>
          <p:nvPr/>
        </p:nvCxnSpPr>
        <p:spPr>
          <a:xfrm flipV="1">
            <a:off x="6378956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0"/>
            <a:endCxn id="11" idx="4"/>
          </p:cNvCxnSpPr>
          <p:nvPr/>
        </p:nvCxnSpPr>
        <p:spPr>
          <a:xfrm flipV="1">
            <a:off x="6378956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7" idx="0"/>
            <a:endCxn id="12" idx="4"/>
          </p:cNvCxnSpPr>
          <p:nvPr/>
        </p:nvCxnSpPr>
        <p:spPr>
          <a:xfrm flipV="1">
            <a:off x="7456340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7" idx="4"/>
            <a:endCxn id="21" idx="0"/>
          </p:cNvCxnSpPr>
          <p:nvPr/>
        </p:nvCxnSpPr>
        <p:spPr>
          <a:xfrm>
            <a:off x="7456340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4"/>
            <a:endCxn id="18" idx="0"/>
          </p:cNvCxnSpPr>
          <p:nvPr/>
        </p:nvCxnSpPr>
        <p:spPr>
          <a:xfrm>
            <a:off x="8533724" y="2513984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8" idx="4"/>
            <a:endCxn id="22" idx="0"/>
          </p:cNvCxnSpPr>
          <p:nvPr/>
        </p:nvCxnSpPr>
        <p:spPr>
          <a:xfrm>
            <a:off x="8533724" y="3591368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2" idx="4"/>
            <a:endCxn id="26" idx="0"/>
          </p:cNvCxnSpPr>
          <p:nvPr/>
        </p:nvCxnSpPr>
        <p:spPr>
          <a:xfrm>
            <a:off x="8533724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4"/>
            <a:endCxn id="25" idx="0"/>
          </p:cNvCxnSpPr>
          <p:nvPr/>
        </p:nvCxnSpPr>
        <p:spPr>
          <a:xfrm>
            <a:off x="7456340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0" idx="4"/>
            <a:endCxn id="24" idx="0"/>
          </p:cNvCxnSpPr>
          <p:nvPr/>
        </p:nvCxnSpPr>
        <p:spPr>
          <a:xfrm>
            <a:off x="6378956" y="4668752"/>
            <a:ext cx="0" cy="738127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7" idx="6"/>
            <a:endCxn id="18" idx="2"/>
          </p:cNvCxnSpPr>
          <p:nvPr/>
        </p:nvCxnSpPr>
        <p:spPr>
          <a:xfrm>
            <a:off x="7625968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286711" y="3252111"/>
            <a:ext cx="339257" cy="33925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>
            <a:stCxn id="20" idx="6"/>
            <a:endCxn id="21" idx="2"/>
          </p:cNvCxnSpPr>
          <p:nvPr/>
        </p:nvCxnSpPr>
        <p:spPr>
          <a:xfrm>
            <a:off x="6548584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9" idx="6"/>
            <a:endCxn id="24" idx="2"/>
          </p:cNvCxnSpPr>
          <p:nvPr/>
        </p:nvCxnSpPr>
        <p:spPr>
          <a:xfrm>
            <a:off x="5471200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2" idx="6"/>
            <a:endCxn id="13" idx="2"/>
          </p:cNvCxnSpPr>
          <p:nvPr/>
        </p:nvCxnSpPr>
        <p:spPr>
          <a:xfrm>
            <a:off x="7625968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21" idx="6"/>
            <a:endCxn id="22" idx="2"/>
          </p:cNvCxnSpPr>
          <p:nvPr/>
        </p:nvCxnSpPr>
        <p:spPr>
          <a:xfrm>
            <a:off x="7625968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25" idx="6"/>
            <a:endCxn id="26" idx="2"/>
          </p:cNvCxnSpPr>
          <p:nvPr/>
        </p:nvCxnSpPr>
        <p:spPr>
          <a:xfrm>
            <a:off x="7625968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24" idx="6"/>
            <a:endCxn id="25" idx="2"/>
          </p:cNvCxnSpPr>
          <p:nvPr/>
        </p:nvCxnSpPr>
        <p:spPr>
          <a:xfrm>
            <a:off x="6548584" y="5576508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6" idx="6"/>
            <a:endCxn id="17" idx="2"/>
          </p:cNvCxnSpPr>
          <p:nvPr/>
        </p:nvCxnSpPr>
        <p:spPr>
          <a:xfrm>
            <a:off x="6548584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1" idx="6"/>
            <a:endCxn id="12" idx="2"/>
          </p:cNvCxnSpPr>
          <p:nvPr/>
        </p:nvCxnSpPr>
        <p:spPr>
          <a:xfrm>
            <a:off x="6548584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6" idx="6"/>
            <a:endCxn id="11" idx="2"/>
          </p:cNvCxnSpPr>
          <p:nvPr/>
        </p:nvCxnSpPr>
        <p:spPr>
          <a:xfrm>
            <a:off x="5471200" y="2344356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7" idx="6"/>
            <a:endCxn id="16" idx="2"/>
          </p:cNvCxnSpPr>
          <p:nvPr/>
        </p:nvCxnSpPr>
        <p:spPr>
          <a:xfrm>
            <a:off x="5471200" y="3421740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8" idx="6"/>
            <a:endCxn id="20" idx="2"/>
          </p:cNvCxnSpPr>
          <p:nvPr/>
        </p:nvCxnSpPr>
        <p:spPr>
          <a:xfrm>
            <a:off x="5471200" y="4499124"/>
            <a:ext cx="73812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44963" y="5858883"/>
            <a:ext cx="37288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5044963" y="2087737"/>
            <a:ext cx="0" cy="37711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73963" y="2174728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j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346211" y="5815389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Ordering of operations</a:t>
            </a:r>
          </a:p>
          <a:p>
            <a:pPr lvl="1"/>
            <a:r>
              <a:rPr lang="en-US" dirty="0" smtClean="0"/>
              <a:t>assign time stamps (affine functions) </a:t>
            </a:r>
          </a:p>
          <a:p>
            <a:pPr lvl="1"/>
            <a:r>
              <a:rPr lang="en-US" dirty="0" smtClean="0"/>
              <a:t>model of loop transformations</a:t>
            </a:r>
          </a:p>
          <a:p>
            <a:pPr lvl="1"/>
            <a:r>
              <a:rPr lang="en-US" dirty="0"/>
              <a:t>dependences must be respected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9899" y="3610373"/>
            <a:ext cx="2423568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for 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1:N)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for (j = 1:N)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S1(</a:t>
            </a:r>
            <a:r>
              <a:rPr lang="en-US" dirty="0" err="1" smtClean="0">
                <a:latin typeface="Courier"/>
                <a:cs typeface="Courier"/>
              </a:rPr>
              <a:t>i,j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for 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1:N)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S2(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344333" y="3630508"/>
            <a:ext cx="2588370" cy="1292662"/>
            <a:chOff x="3344333" y="3630508"/>
            <a:chExt cx="2588370" cy="1292662"/>
          </a:xfrm>
        </p:grpSpPr>
        <p:grpSp>
          <p:nvGrpSpPr>
            <p:cNvPr id="18" name="Group 17"/>
            <p:cNvGrpSpPr/>
            <p:nvPr/>
          </p:nvGrpSpPr>
          <p:grpSpPr>
            <a:xfrm>
              <a:off x="3832398" y="3630508"/>
              <a:ext cx="2100305" cy="1292662"/>
              <a:chOff x="3502201" y="3630508"/>
              <a:chExt cx="2100305" cy="129266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502201" y="3999840"/>
                <a:ext cx="2100305" cy="92333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"/>
                    <a:cs typeface="Courier"/>
                  </a:rPr>
                  <a:t>S1:{i,j|1≤i≤N,</a:t>
                </a:r>
              </a:p>
              <a:p>
                <a:r>
                  <a:rPr lang="en-US" dirty="0">
                    <a:latin typeface="Courier"/>
                    <a:cs typeface="Courier"/>
                  </a:rPr>
                  <a:t> </a:t>
                </a:r>
                <a:r>
                  <a:rPr lang="en-US" dirty="0" smtClean="0">
                    <a:latin typeface="Courier"/>
                    <a:cs typeface="Courier"/>
                  </a:rPr>
                  <a:t>       1≤j≤N}</a:t>
                </a:r>
              </a:p>
              <a:p>
                <a:r>
                  <a:rPr lang="en-US" dirty="0" smtClean="0">
                    <a:latin typeface="Courier"/>
                    <a:cs typeface="Courier"/>
                  </a:rPr>
                  <a:t>S2:{i|1≤i≤N}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502201" y="3630508"/>
                <a:ext cx="2100305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Domain</a:t>
                </a:r>
                <a:endParaRPr lang="en-US" b="1" dirty="0"/>
              </a:p>
            </p:txBody>
          </p:sp>
        </p:grpSp>
        <p:sp>
          <p:nvSpPr>
            <p:cNvPr id="20" name="Right Arrow 19"/>
            <p:cNvSpPr/>
            <p:nvPr/>
          </p:nvSpPr>
          <p:spPr>
            <a:xfrm>
              <a:off x="3344333" y="3894667"/>
              <a:ext cx="364067" cy="9228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451399" y="3617148"/>
            <a:ext cx="5430134" cy="2658943"/>
            <a:chOff x="3451399" y="3617148"/>
            <a:chExt cx="5430134" cy="2658943"/>
          </a:xfrm>
        </p:grpSpPr>
        <p:sp>
          <p:nvSpPr>
            <p:cNvPr id="9" name="TextBox 8"/>
            <p:cNvSpPr txBox="1"/>
            <p:nvPr/>
          </p:nvSpPr>
          <p:spPr>
            <a:xfrm>
              <a:off x="6477000" y="3617148"/>
              <a:ext cx="2404533" cy="12003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for (</a:t>
              </a:r>
              <a:r>
                <a:rPr lang="en-US" dirty="0" err="1" smtClean="0">
                  <a:latin typeface="Courier"/>
                  <a:cs typeface="Courier"/>
                </a:rPr>
                <a:t>i</a:t>
              </a:r>
              <a:r>
                <a:rPr lang="en-US" dirty="0" smtClean="0">
                  <a:latin typeface="Courier"/>
                  <a:cs typeface="Courier"/>
                </a:rPr>
                <a:t> = 1:N)</a:t>
              </a:r>
            </a:p>
            <a:p>
              <a:r>
                <a:rPr lang="en-US" dirty="0">
                  <a:latin typeface="Courier"/>
                  <a:cs typeface="Courier"/>
                </a:rPr>
                <a:t> </a:t>
              </a:r>
              <a:r>
                <a:rPr lang="en-US" dirty="0" smtClean="0">
                  <a:latin typeface="Courier"/>
                  <a:cs typeface="Courier"/>
                </a:rPr>
                <a:t>  for (j = 1:N)</a:t>
              </a:r>
            </a:p>
            <a:p>
              <a:r>
                <a:rPr lang="en-US" dirty="0">
                  <a:latin typeface="Courier"/>
                  <a:cs typeface="Courier"/>
                </a:rPr>
                <a:t> </a:t>
              </a:r>
              <a:r>
                <a:rPr lang="en-US" dirty="0" smtClean="0">
                  <a:latin typeface="Courier"/>
                  <a:cs typeface="Courier"/>
                </a:rPr>
                <a:t>      S1(</a:t>
              </a:r>
              <a:r>
                <a:rPr lang="en-US" dirty="0" err="1" smtClean="0">
                  <a:latin typeface="Courier"/>
                  <a:cs typeface="Courier"/>
                </a:rPr>
                <a:t>i,j</a:t>
              </a:r>
              <a:r>
                <a:rPr lang="en-US" dirty="0" smtClean="0">
                  <a:latin typeface="Courier"/>
                  <a:cs typeface="Courier"/>
                </a:rPr>
                <a:t>);</a:t>
              </a:r>
            </a:p>
            <a:p>
              <a:r>
                <a:rPr lang="en-US" dirty="0">
                  <a:latin typeface="Courier"/>
                  <a:cs typeface="Courier"/>
                </a:rPr>
                <a:t> </a:t>
              </a:r>
              <a:r>
                <a:rPr lang="en-US" dirty="0" smtClean="0">
                  <a:latin typeface="Courier"/>
                  <a:cs typeface="Courier"/>
                </a:rPr>
                <a:t>  S2(</a:t>
              </a:r>
              <a:r>
                <a:rPr lang="en-US" dirty="0" err="1" smtClean="0">
                  <a:latin typeface="Courier"/>
                  <a:cs typeface="Courier"/>
                </a:rPr>
                <a:t>i</a:t>
              </a:r>
              <a:r>
                <a:rPr lang="en-US" dirty="0" smtClean="0">
                  <a:latin typeface="Courier"/>
                  <a:cs typeface="Courier"/>
                </a:rPr>
                <a:t>);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451399" y="5260428"/>
              <a:ext cx="2816584" cy="1015663"/>
              <a:chOff x="3502201" y="5124956"/>
              <a:chExt cx="2816584" cy="1015663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502201" y="5494288"/>
                <a:ext cx="2816584" cy="64633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"/>
                    <a:cs typeface="Courier"/>
                  </a:rPr>
                  <a:t>sch1(</a:t>
                </a:r>
                <a:r>
                  <a:rPr lang="en-US" dirty="0" err="1" smtClean="0">
                    <a:latin typeface="Courier"/>
                    <a:cs typeface="Courier"/>
                  </a:rPr>
                  <a:t>i,j</a:t>
                </a:r>
                <a:r>
                  <a:rPr lang="en-US" dirty="0" smtClean="0">
                    <a:latin typeface="Courier"/>
                    <a:cs typeface="Courier"/>
                  </a:rPr>
                  <a:t>) = (</a:t>
                </a:r>
                <a:r>
                  <a:rPr lang="en-US" dirty="0" err="1" smtClean="0">
                    <a:latin typeface="Courier"/>
                    <a:cs typeface="Courier"/>
                  </a:rPr>
                  <a:t>i,j</a:t>
                </a:r>
                <a:r>
                  <a:rPr lang="en-US" dirty="0" smtClean="0">
                    <a:latin typeface="Courier"/>
                    <a:cs typeface="Courier"/>
                  </a:rPr>
                  <a:t>)</a:t>
                </a:r>
              </a:p>
              <a:p>
                <a:r>
                  <a:rPr lang="en-US" dirty="0">
                    <a:latin typeface="Courier"/>
                    <a:cs typeface="Courier"/>
                  </a:rPr>
                  <a:t>sch2(</a:t>
                </a:r>
                <a:r>
                  <a:rPr lang="en-US" dirty="0" err="1">
                    <a:latin typeface="Courier"/>
                    <a:cs typeface="Courier"/>
                  </a:rPr>
                  <a:t>i</a:t>
                </a:r>
                <a:r>
                  <a:rPr lang="en-US" dirty="0">
                    <a:latin typeface="Courier"/>
                    <a:cs typeface="Courier"/>
                  </a:rPr>
                  <a:t>)   = (i,N+1</a:t>
                </a:r>
                <a:r>
                  <a:rPr lang="en-US" dirty="0" smtClean="0">
                    <a:latin typeface="Courier"/>
                    <a:cs typeface="Courier"/>
                  </a:rPr>
                  <a:t>)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02201" y="5124956"/>
                <a:ext cx="2816584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Schedule</a:t>
                </a:r>
                <a:endParaRPr lang="en-US" b="1" dirty="0"/>
              </a:p>
            </p:txBody>
          </p:sp>
        </p:grpSp>
        <p:sp>
          <p:nvSpPr>
            <p:cNvPr id="21" name="Right Arrow 20"/>
            <p:cNvSpPr/>
            <p:nvPr/>
          </p:nvSpPr>
          <p:spPr>
            <a:xfrm>
              <a:off x="6076067" y="3894667"/>
              <a:ext cx="364067" cy="92281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Plus 21"/>
            <p:cNvSpPr/>
            <p:nvPr/>
          </p:nvSpPr>
          <p:spPr>
            <a:xfrm>
              <a:off x="4571999" y="4795131"/>
              <a:ext cx="635000" cy="635000"/>
            </a:xfrm>
            <a:prstGeom prst="mathPlus">
              <a:avLst>
                <a:gd name="adj1" fmla="val 1425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2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Farkas</a:t>
            </a:r>
            <a:r>
              <a:rPr lang="en-US" dirty="0" smtClean="0"/>
              <a:t>’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polyhedral set </a:t>
            </a:r>
            <a:r>
              <a:rPr lang="en-US" dirty="0">
                <a:latin typeface="Courier"/>
                <a:cs typeface="Courier"/>
              </a:rPr>
              <a:t>D</a:t>
            </a:r>
            <a:r>
              <a:rPr lang="en-US" dirty="0"/>
              <a:t> and affine function </a:t>
            </a:r>
            <a:r>
              <a:rPr lang="en-US" dirty="0">
                <a:latin typeface="Courier"/>
                <a:cs typeface="Courier"/>
              </a:rPr>
              <a:t>f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/>
              <a:t> is non-negative over </a:t>
            </a:r>
            <a:r>
              <a:rPr lang="en-US" dirty="0">
                <a:latin typeface="Courier"/>
                <a:cs typeface="Courier"/>
              </a:rPr>
              <a:t>D</a:t>
            </a:r>
          </a:p>
          <a:p>
            <a:pPr lvl="1"/>
            <a:r>
              <a:rPr lang="en-US" i="1" dirty="0" err="1"/>
              <a:t>iff</a:t>
            </a:r>
            <a:r>
              <a:rPr lang="en-US" dirty="0"/>
              <a:t> </a:t>
            </a:r>
            <a:r>
              <a:rPr lang="en-US" dirty="0">
                <a:latin typeface="Courier"/>
                <a:cs typeface="Courier"/>
              </a:rPr>
              <a:t>f</a:t>
            </a:r>
            <a:r>
              <a:rPr lang="en-US" dirty="0"/>
              <a:t> can be expressed as a linear combination of constraints defining </a:t>
            </a:r>
            <a:r>
              <a:rPr lang="en-US" dirty="0" smtClean="0">
                <a:latin typeface="Courier"/>
                <a:cs typeface="Courier"/>
              </a:rPr>
              <a:t>D</a:t>
            </a:r>
          </a:p>
          <a:p>
            <a:r>
              <a:rPr lang="en-US" dirty="0" smtClean="0"/>
              <a:t>Scheduling ≈ Positivity Check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latin typeface="Courier"/>
                <a:cs typeface="Courier"/>
              </a:rPr>
              <a:t>op1</a:t>
            </a:r>
            <a:r>
              <a:rPr lang="en-US" dirty="0"/>
              <a:t> and </a:t>
            </a:r>
            <a:r>
              <a:rPr lang="en-US" dirty="0">
                <a:latin typeface="Courier"/>
                <a:cs typeface="Courier"/>
              </a:rPr>
              <a:t>op2</a:t>
            </a:r>
            <a:r>
              <a:rPr lang="en-US" dirty="0"/>
              <a:t> are defined with polyhedral </a:t>
            </a:r>
            <a:r>
              <a:rPr lang="en-US" dirty="0" smtClean="0"/>
              <a:t>sets</a:t>
            </a:r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436266" y="4066110"/>
            <a:ext cx="5308313" cy="1163318"/>
            <a:chOff x="2584346" y="4133952"/>
            <a:chExt cx="5308313" cy="1163318"/>
          </a:xfrm>
        </p:grpSpPr>
        <p:sp>
          <p:nvSpPr>
            <p:cNvPr id="5" name="TextBox 4"/>
            <p:cNvSpPr txBox="1"/>
            <p:nvPr/>
          </p:nvSpPr>
          <p:spPr>
            <a:xfrm>
              <a:off x="3182941" y="4133952"/>
              <a:ext cx="4709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cs typeface="Courier"/>
                </a:rPr>
                <a:t>sch1(op1) &gt; sch2(op2)</a:t>
              </a:r>
              <a:endParaRPr lang="en-US" sz="2800" dirty="0">
                <a:latin typeface="Courier"/>
                <a:cs typeface="Courier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93098" y="4774050"/>
              <a:ext cx="32013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Courier"/>
                  <a:cs typeface="Courier"/>
                </a:rPr>
                <a:t>f(op1,op2) &gt; 0</a:t>
              </a:r>
              <a:endParaRPr lang="en-US" sz="2800" dirty="0">
                <a:latin typeface="Courier"/>
                <a:cs typeface="Courier"/>
              </a:endParaRPr>
            </a:p>
          </p:txBody>
        </p:sp>
        <p:sp>
          <p:nvSpPr>
            <p:cNvPr id="7" name="Curved Right Arrow 6"/>
            <p:cNvSpPr/>
            <p:nvPr/>
          </p:nvSpPr>
          <p:spPr>
            <a:xfrm>
              <a:off x="2584346" y="4404750"/>
              <a:ext cx="541735" cy="763727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Handelman’s</a:t>
            </a:r>
            <a:r>
              <a:rPr lang="en-US" dirty="0" smtClean="0"/>
              <a:t> Theorem (simplified)</a:t>
            </a:r>
          </a:p>
          <a:p>
            <a:pPr lvl="1"/>
            <a:r>
              <a:rPr lang="en-US" dirty="0" smtClean="0"/>
              <a:t>Given a polynomial </a:t>
            </a:r>
            <a:r>
              <a:rPr lang="en-US" dirty="0" smtClean="0">
                <a:latin typeface="Courier"/>
                <a:cs typeface="Courier"/>
              </a:rPr>
              <a:t>f</a:t>
            </a:r>
            <a:r>
              <a:rPr lang="en-US" dirty="0" smtClean="0"/>
              <a:t>, and </a:t>
            </a:r>
            <a:br>
              <a:rPr lang="en-US" dirty="0" smtClean="0"/>
            </a:br>
            <a:r>
              <a:rPr lang="en-US" dirty="0" smtClean="0"/>
              <a:t>a set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f</a:t>
            </a:r>
            <a:r>
              <a:rPr lang="en-US" dirty="0" smtClean="0"/>
              <a:t> is </a:t>
            </a:r>
            <a:r>
              <a:rPr lang="en-US" b="1" i="1" dirty="0" smtClean="0"/>
              <a:t>strictly positive</a:t>
            </a:r>
            <a:r>
              <a:rPr lang="en-US" dirty="0" smtClean="0"/>
              <a:t> on </a:t>
            </a:r>
            <a:r>
              <a:rPr lang="en-US" dirty="0" smtClean="0">
                <a:latin typeface="Courier"/>
                <a:cs typeface="Courier"/>
              </a:rPr>
              <a:t>D</a:t>
            </a:r>
          </a:p>
          <a:p>
            <a:pPr lvl="1"/>
            <a:r>
              <a:rPr lang="en-US" i="1" dirty="0" err="1" smtClean="0"/>
              <a:t>iff</a:t>
            </a:r>
            <a:r>
              <a:rPr lang="en-US" dirty="0" smtClean="0"/>
              <a:t> it has the following representation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695392"/>
              </p:ext>
            </p:extLst>
          </p:nvPr>
        </p:nvGraphicFramePr>
        <p:xfrm>
          <a:off x="2455875" y="2455816"/>
          <a:ext cx="52895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" name="Equation" r:id="rId3" imgW="1930400" imgH="241300" progId="Equation.3">
                  <p:embed/>
                </p:oleObj>
              </mc:Choice>
              <mc:Fallback>
                <p:oleObj name="Equation" r:id="rId3" imgW="1930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5875" y="2455816"/>
                        <a:ext cx="5289550" cy="661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123196"/>
              </p:ext>
            </p:extLst>
          </p:nvPr>
        </p:nvGraphicFramePr>
        <p:xfrm>
          <a:off x="1943430" y="3878910"/>
          <a:ext cx="26447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" name="Equation" r:id="rId5" imgW="965200" imgH="393700" progId="Equation.3">
                  <p:embed/>
                </p:oleObj>
              </mc:Choice>
              <mc:Fallback>
                <p:oleObj name="Equation" r:id="rId5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3430" y="3878910"/>
                        <a:ext cx="26447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44447"/>
              </p:ext>
            </p:extLst>
          </p:nvPr>
        </p:nvGraphicFramePr>
        <p:xfrm>
          <a:off x="4796631" y="3987574"/>
          <a:ext cx="111283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" name="Equation" r:id="rId7" imgW="406400" imgH="241300" progId="Equation.3">
                  <p:embed/>
                </p:oleObj>
              </mc:Choice>
              <mc:Fallback>
                <p:oleObj name="Equation" r:id="rId7" imgW="406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96631" y="3987574"/>
                        <a:ext cx="1112838" cy="6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69551" y="5061857"/>
            <a:ext cx="6611406" cy="8925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600" dirty="0" err="1" smtClean="0">
                <a:latin typeface="Optima"/>
                <a:cs typeface="Optima"/>
              </a:rPr>
              <a:t>Handelman</a:t>
            </a:r>
            <a:r>
              <a:rPr lang="en-US" sz="2600" dirty="0" smtClean="0">
                <a:latin typeface="Optima"/>
                <a:cs typeface="Optima"/>
              </a:rPr>
              <a:t> Representation:</a:t>
            </a:r>
          </a:p>
          <a:p>
            <a:r>
              <a:rPr lang="en-US" sz="2600" dirty="0" smtClean="0">
                <a:latin typeface="Optima"/>
                <a:cs typeface="Optima"/>
              </a:rPr>
              <a:t>linear combination of products of constraints</a:t>
            </a:r>
            <a:endParaRPr lang="en-US" sz="2600" dirty="0">
              <a:latin typeface="Optima"/>
              <a:cs typeface="Optima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49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 we </a:t>
            </a:r>
            <a:r>
              <a:rPr lang="en-US" i="1" dirty="0" smtClean="0"/>
              <a:t>need</a:t>
            </a:r>
            <a:r>
              <a:rPr lang="en-US" dirty="0" smtClean="0"/>
              <a:t> polynomial scheduling?</a:t>
            </a:r>
          </a:p>
          <a:p>
            <a:pPr lvl="1"/>
            <a:r>
              <a:rPr lang="en-US" dirty="0" smtClean="0"/>
              <a:t>multi-dimensional affine is quite powerful</a:t>
            </a:r>
          </a:p>
          <a:p>
            <a:pPr lvl="1"/>
            <a:r>
              <a:rPr lang="en-US" dirty="0" smtClean="0"/>
              <a:t>static but non-affine programs?</a:t>
            </a:r>
          </a:p>
          <a:p>
            <a:pPr lvl="1"/>
            <a:endParaRPr lang="en-US" dirty="0"/>
          </a:p>
          <a:p>
            <a:r>
              <a:rPr lang="en-US" dirty="0" smtClean="0"/>
              <a:t>What are the implications of replacing</a:t>
            </a:r>
            <a:br>
              <a:rPr lang="en-US" dirty="0" smtClean="0"/>
            </a:br>
            <a:r>
              <a:rPr lang="en-US" dirty="0" err="1" smtClean="0"/>
              <a:t>Farkas</a:t>
            </a:r>
            <a:r>
              <a:rPr lang="en-US" dirty="0" smtClean="0"/>
              <a:t>’ Lemma with </a:t>
            </a:r>
            <a:r>
              <a:rPr lang="en-US" dirty="0" err="1" smtClean="0"/>
              <a:t>Handelman’s</a:t>
            </a:r>
            <a:r>
              <a:rPr lang="en-US" dirty="0" smtClean="0"/>
              <a:t> Theorem? </a:t>
            </a:r>
          </a:p>
          <a:p>
            <a:pPr lvl="1"/>
            <a:r>
              <a:rPr lang="en-US" dirty="0" smtClean="0"/>
              <a:t>non-negative     /     strictly positive</a:t>
            </a:r>
          </a:p>
          <a:p>
            <a:pPr lvl="1"/>
            <a:r>
              <a:rPr lang="en-US" dirty="0" smtClean="0"/>
              <a:t>unbounded </a:t>
            </a:r>
            <a:r>
              <a:rPr lang="en-US" dirty="0" smtClean="0">
                <a:latin typeface="Courier"/>
                <a:cs typeface="Courier"/>
              </a:rPr>
              <a:t>D</a:t>
            </a:r>
            <a:r>
              <a:rPr lang="en-US" dirty="0" smtClean="0"/>
              <a:t>    /     bounded </a:t>
            </a:r>
            <a:r>
              <a:rPr lang="en-US" dirty="0" smtClean="0">
                <a:latin typeface="Courier"/>
                <a:cs typeface="Courier"/>
              </a:rPr>
              <a:t>D</a:t>
            </a:r>
          </a:p>
          <a:p>
            <a:pPr lvl="1"/>
            <a:r>
              <a:rPr lang="en-US" dirty="0" smtClean="0"/>
              <a:t>No bound on degree of constraint 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083470" y="2149092"/>
            <a:ext cx="6918224" cy="11633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Index Set Splitting?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of polynomials does not have exact </a:t>
            </a:r>
            <a:r>
              <a:rPr lang="en-US" dirty="0" err="1" smtClean="0"/>
              <a:t>Handelman</a:t>
            </a:r>
            <a:r>
              <a:rPr lang="en-US" dirty="0" smtClean="0"/>
              <a:t> representation (</a:t>
            </a:r>
            <a:r>
              <a:rPr lang="en-US" dirty="0" err="1" smtClean="0"/>
              <a:t>Lasserre</a:t>
            </a:r>
            <a:r>
              <a:rPr lang="en-US" dirty="0" smtClean="0"/>
              <a:t> 2002)</a:t>
            </a:r>
          </a:p>
          <a:p>
            <a:endParaRPr lang="en-US" dirty="0" smtClean="0"/>
          </a:p>
          <a:p>
            <a:r>
              <a:rPr lang="en-US" dirty="0" smtClean="0"/>
              <a:t>Polynomial Scheduling Caveats:</a:t>
            </a:r>
          </a:p>
          <a:p>
            <a:pPr lvl="1"/>
            <a:r>
              <a:rPr lang="en-US" dirty="0" smtClean="0"/>
              <a:t>a class of schedules is not explored</a:t>
            </a:r>
          </a:p>
          <a:p>
            <a:pPr lvl="1"/>
            <a:r>
              <a:rPr lang="en-US" dirty="0" smtClean="0"/>
              <a:t>effectively acts as non-negativity certificate</a:t>
            </a:r>
          </a:p>
          <a:p>
            <a:pPr lvl="1"/>
            <a:r>
              <a:rPr lang="en-US" dirty="0" smtClean="0"/>
              <a:t>constant matters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8AAC-04B2-584D-BC64-EAB1C79EB7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12371" y="5430345"/>
            <a:ext cx="8055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Jean B. </a:t>
            </a:r>
            <a:r>
              <a:rPr lang="en-US" dirty="0" err="1"/>
              <a:t>Lasserre</a:t>
            </a:r>
            <a:r>
              <a:rPr lang="en-US" dirty="0"/>
              <a:t>. 2002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Semidefinite</a:t>
            </a:r>
            <a:r>
              <a:rPr lang="en-US" dirty="0" smtClean="0"/>
              <a:t> </a:t>
            </a:r>
            <a:r>
              <a:rPr lang="en-US" dirty="0"/>
              <a:t>Programming vs. LP </a:t>
            </a:r>
            <a:r>
              <a:rPr lang="en-US" dirty="0" smtClean="0"/>
              <a:t>Relaxations for </a:t>
            </a:r>
            <a:r>
              <a:rPr lang="en-US" dirty="0"/>
              <a:t>Polynomial Programming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Mathematics </a:t>
            </a:r>
            <a:r>
              <a:rPr lang="en-US" dirty="0"/>
              <a:t>of Operations Research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7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RIA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120053"/>
      </a:accent1>
      <a:accent2>
        <a:srgbClr val="F92C29"/>
      </a:accent2>
      <a:accent3>
        <a:srgbClr val="FFFFFF"/>
      </a:accent3>
      <a:accent4>
        <a:srgbClr val="000000"/>
      </a:accent4>
      <a:accent5>
        <a:srgbClr val="AAB8AE"/>
      </a:accent5>
      <a:accent6>
        <a:srgbClr val="DA2523"/>
      </a:accent6>
      <a:hlink>
        <a:srgbClr val="006F9A"/>
      </a:hlink>
      <a:folHlink>
        <a:srgbClr val="C40005"/>
      </a:folHlink>
    </a:clrScheme>
    <a:fontScheme name="research-talk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esearch-talk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search-talk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8080"/>
        </a:accent1>
        <a:accent2>
          <a:srgbClr val="9900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00B9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8080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008A8A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99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1817B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1BF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19D96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CCC9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-talk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737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BCBB"/>
        </a:accent5>
        <a:accent6>
          <a:srgbClr val="E7B900"/>
        </a:accent6>
        <a:hlink>
          <a:srgbClr val="FFCC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INRIA.thmx</Template>
  <TotalTime>10254</TotalTime>
  <Words>2162</Words>
  <Application>Microsoft Macintosh PowerPoint</Application>
  <PresentationFormat>On-screen Show (4:3)</PresentationFormat>
  <Paragraphs>529</Paragraphs>
  <Slides>40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INRIA</vt:lpstr>
      <vt:lpstr>Equation</vt:lpstr>
      <vt:lpstr>The Limit of Polynomials</vt:lpstr>
      <vt:lpstr>Acknowledgements</vt:lpstr>
      <vt:lpstr>Limits of the Polyhedral Model</vt:lpstr>
      <vt:lpstr>Polynomial Extensions</vt:lpstr>
      <vt:lpstr>Affine Scheduling</vt:lpstr>
      <vt:lpstr>Farkas’ Lemma</vt:lpstr>
      <vt:lpstr>Polynomial Scheduling</vt:lpstr>
      <vt:lpstr>Two Research Questions</vt:lpstr>
      <vt:lpstr>Implications for Scheduling</vt:lpstr>
      <vt:lpstr>Outline</vt:lpstr>
      <vt:lpstr>Ex1: Farkas’ Lemma</vt:lpstr>
      <vt:lpstr>Ex2: Handelman’s Theorem</vt:lpstr>
      <vt:lpstr>Key Differences</vt:lpstr>
      <vt:lpstr>Ex3: Degree Bound on Products</vt:lpstr>
      <vt:lpstr>Ex4: Strict Positivity</vt:lpstr>
      <vt:lpstr>How is Scheduling Affected?</vt:lpstr>
      <vt:lpstr>Outline</vt:lpstr>
      <vt:lpstr>Polynomial Optimization</vt:lpstr>
      <vt:lpstr>Ex5: Finding the Minimum Value</vt:lpstr>
      <vt:lpstr>Ex5: Finding the Minimum Value</vt:lpstr>
      <vt:lpstr>Ex5: Finding the Minimum Value</vt:lpstr>
      <vt:lpstr>Ex5: Finding the Minimum Value</vt:lpstr>
      <vt:lpstr>Ex6: Finding the Minimum #2</vt:lpstr>
      <vt:lpstr>Lasserre’s Theorem</vt:lpstr>
      <vt:lpstr>Back to Ex5 and Ex6</vt:lpstr>
      <vt:lpstr>What Does it Mean?</vt:lpstr>
      <vt:lpstr>Relation to Strict Positivity</vt:lpstr>
      <vt:lpstr>Back to Ex5 and Ex6 Again</vt:lpstr>
      <vt:lpstr>What it Means for Scheduling</vt:lpstr>
      <vt:lpstr>Optimization vs Scheduling</vt:lpstr>
      <vt:lpstr>Outline</vt:lpstr>
      <vt:lpstr>On Parametric Domains</vt:lpstr>
      <vt:lpstr>Problem with Parameters</vt:lpstr>
      <vt:lpstr>Parametric Solutions are Possible</vt:lpstr>
      <vt:lpstr>Impact of Parameters</vt:lpstr>
      <vt:lpstr>Conclusion</vt:lpstr>
      <vt:lpstr>Semi-Definite Programming?</vt:lpstr>
      <vt:lpstr>PowerPoint Presentation</vt:lpstr>
      <vt:lpstr>Index-Set Splitting</vt:lpstr>
      <vt:lpstr>Polynomial Guided ISS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Tomofumi Yuki</dc:creator>
  <cp:lastModifiedBy>Tomofumi Yuki</cp:lastModifiedBy>
  <cp:revision>181</cp:revision>
  <dcterms:created xsi:type="dcterms:W3CDTF">2019-01-11T12:38:14Z</dcterms:created>
  <dcterms:modified xsi:type="dcterms:W3CDTF">2019-01-23T10:39:25Z</dcterms:modified>
</cp:coreProperties>
</file>