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72" r:id="rId12"/>
    <p:sldId id="269" r:id="rId13"/>
    <p:sldId id="271" r:id="rId14"/>
    <p:sldId id="274" r:id="rId15"/>
    <p:sldId id="275" r:id="rId16"/>
    <p:sldId id="273" r:id="rId17"/>
    <p:sldId id="268" r:id="rId18"/>
    <p:sldId id="270" r:id="rId19"/>
    <p:sldId id="266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504" y="-6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11D735-EC18-1149-8806-1A51FC8473CF}" type="datetimeFigureOut">
              <a:rPr lang="en-US" smtClean="0"/>
              <a:t>1/20/13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C35BFA-1DDB-9A47-8092-A2CAF75CC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7320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65D0DD-8A6F-B240-A95F-CDE407993845}" type="datetimeFigureOut">
              <a:rPr lang="en-US" smtClean="0"/>
              <a:t>1/20/13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C6C719-0158-F64D-8826-4C2C1AAD9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7110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752600" cy="487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2400">
              <a:latin typeface="Times New Roman" charset="0"/>
            </a:endParaRP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0" y="3733800"/>
            <a:ext cx="8763000" cy="1981200"/>
            <a:chOff x="0" y="2208"/>
            <a:chExt cx="5520" cy="1536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ltGray">
            <a:xfrm>
              <a:off x="624" y="2208"/>
              <a:ext cx="4896" cy="15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en-US" sz="2400">
                <a:latin typeface="Times New Roman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white">
            <a:xfrm>
              <a:off x="654" y="2352"/>
              <a:ext cx="4818" cy="134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en-US" sz="2400">
                <a:latin typeface="Times New Roman" charset="0"/>
              </a:endParaRPr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0" y="3072"/>
              <a:ext cx="624" cy="0"/>
            </a:xfrm>
            <a:prstGeom prst="line">
              <a:avLst/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635000" y="533400"/>
            <a:ext cx="8077200" cy="304800"/>
            <a:chOff x="400" y="336"/>
            <a:chExt cx="5088" cy="192"/>
          </a:xfrm>
        </p:grpSpPr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3952" y="336"/>
              <a:ext cx="1536" cy="192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en-US" sz="2400">
                <a:latin typeface="Times New Roman" charset="0"/>
              </a:endParaRPr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400" y="432"/>
              <a:ext cx="5088" cy="0"/>
            </a:xfrm>
            <a:prstGeom prst="line">
              <a:avLst/>
            </a:prstGeom>
            <a:noFill/>
            <a:ln w="444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12" name="Picture 17" descr="ol_gl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0"/>
            <a:ext cx="46482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7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228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charset="2"/>
              <a:buNone/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1/21/13</a:t>
            </a: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IMPACT 2013</a:t>
            </a: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689BFDE-7524-324F-8F2F-C9C2CF147C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1/21/13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IMPACT 2013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89BFDE-7524-324F-8F2F-C9C2CF147C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1/21/13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IMPACT 2013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89BFDE-7524-324F-8F2F-C9C2CF147C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1/21/13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IMPACT 2013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89BFDE-7524-324F-8F2F-C9C2CF147C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77724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941763"/>
            <a:ext cx="77724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1/21/13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IMPACT 2013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89BFDE-7524-324F-8F2F-C9C2CF147C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1/21/13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IMPACT 2013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89BFDE-7524-324F-8F2F-C9C2CF147C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1/21/13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IMPACT 2013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89BFDE-7524-324F-8F2F-C9C2CF147C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1/21/13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IMPACT 2013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89BFDE-7524-324F-8F2F-C9C2CF147C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1/21/13</a:t>
            </a: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IMPACT 2013</a:t>
            </a: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89BFDE-7524-324F-8F2F-C9C2CF147C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1/21/13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IMPACT 2013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89BFDE-7524-324F-8F2F-C9C2CF147C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1/21/13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IMPACT 2013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89BFDE-7524-324F-8F2F-C9C2CF147C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1/21/13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IMPACT 2013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89BFDE-7524-324F-8F2F-C9C2CF147C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1/21/13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IMPACT 2013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89BFDE-7524-324F-8F2F-C9C2CF147C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0"/>
            <a:ext cx="609600" cy="487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2400">
              <a:latin typeface="Times New Roman" charset="0"/>
            </a:endParaRPr>
          </a:p>
        </p:txBody>
      </p:sp>
      <p:grpSp>
        <p:nvGrpSpPr>
          <p:cNvPr id="1027" name="Group 4"/>
          <p:cNvGrpSpPr>
            <a:grpSpLocks/>
          </p:cNvGrpSpPr>
          <p:nvPr/>
        </p:nvGrpSpPr>
        <p:grpSpPr bwMode="auto">
          <a:xfrm>
            <a:off x="381000" y="1417638"/>
            <a:ext cx="8305800" cy="182562"/>
            <a:chOff x="240" y="893"/>
            <a:chExt cx="5232" cy="115"/>
          </a:xfrm>
        </p:grpSpPr>
        <p:sp>
          <p:nvSpPr>
            <p:cNvPr id="8197" name="Rectangle 5"/>
            <p:cNvSpPr>
              <a:spLocks noChangeArrowheads="1"/>
            </p:cNvSpPr>
            <p:nvPr userDrawn="1"/>
          </p:nvSpPr>
          <p:spPr bwMode="auto">
            <a:xfrm>
              <a:off x="4320" y="893"/>
              <a:ext cx="1152" cy="115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en-US" sz="2400">
                <a:latin typeface="Times New Roman" charset="0"/>
              </a:endParaRPr>
            </a:p>
          </p:txBody>
        </p:sp>
        <p:sp>
          <p:nvSpPr>
            <p:cNvPr id="8198" name="Line 6"/>
            <p:cNvSpPr>
              <a:spLocks noChangeShapeType="1"/>
            </p:cNvSpPr>
            <p:nvPr userDrawn="1"/>
          </p:nvSpPr>
          <p:spPr bwMode="auto">
            <a:xfrm>
              <a:off x="240" y="941"/>
              <a:ext cx="5232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8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r>
              <a:rPr lang="en-US" smtClean="0"/>
              <a:t>1/21/13</a:t>
            </a:r>
            <a:endParaRPr lang="en-US"/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92771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r>
              <a:rPr lang="en-US" dirty="0" smtClean="0"/>
              <a:t>IMPACT 2013</a:t>
            </a:r>
            <a:endParaRPr lang="en-US" dirty="0"/>
          </a:p>
        </p:txBody>
      </p:sp>
      <p:sp>
        <p:nvSpPr>
          <p:cNvPr id="820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477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fld id="{2689BFDE-7524-324F-8F2F-C9C2CF147C48}" type="slidenum">
              <a:rPr lang="en-US" smtClean="0"/>
              <a:t>‹#›</a:t>
            </a:fld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pic>
        <p:nvPicPr>
          <p:cNvPr id="1034" name="Picture 13" descr="ol_gld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191000" y="6253163"/>
            <a:ext cx="46482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Optima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Optima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Optima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Optima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Opti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Opti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Opti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Opti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charset="2"/>
        <a:buChar char="n"/>
        <a:defRPr sz="28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n"/>
        <a:defRPr sz="26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charset="2"/>
        <a:buChar char="n"/>
        <a:defRPr sz="23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Memory Allocations for Tiled Uniform Dependence Programs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 smtClean="0"/>
              <a:t>Tomofumi</a:t>
            </a:r>
            <a:r>
              <a:rPr lang="en-US" b="1" dirty="0" smtClean="0"/>
              <a:t> Yuki</a:t>
            </a:r>
            <a:r>
              <a:rPr lang="en-US" dirty="0" smtClean="0"/>
              <a:t> and Sanjay </a:t>
            </a:r>
            <a:r>
              <a:rPr lang="en-US" dirty="0" err="1" smtClean="0"/>
              <a:t>Rajopadhye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350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the shortest QUOV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Create a bounding hyper-rectangle</a:t>
            </a:r>
          </a:p>
          <a:p>
            <a:pPr lvl="1"/>
            <a:r>
              <a:rPr lang="en-US" dirty="0" smtClean="0"/>
              <a:t>Smallest that contains all dependences</a:t>
            </a:r>
          </a:p>
          <a:p>
            <a:r>
              <a:rPr lang="en-US" dirty="0" smtClean="0"/>
              <a:t>2. The diagonal is the shortest UOV</a:t>
            </a:r>
          </a:p>
          <a:p>
            <a:r>
              <a:rPr lang="en-US" dirty="0" smtClean="0"/>
              <a:t>Intuition</a:t>
            </a:r>
          </a:p>
          <a:p>
            <a:pPr lvl="1"/>
            <a:r>
              <a:rPr lang="en-US" dirty="0" smtClean="0"/>
              <a:t>No dependence goes</a:t>
            </a:r>
            <a:br>
              <a:rPr lang="en-US" dirty="0" smtClean="0"/>
            </a:br>
            <a:r>
              <a:rPr lang="en-US" dirty="0" smtClean="0"/>
              <a:t>“backwards”</a:t>
            </a:r>
          </a:p>
          <a:p>
            <a:pPr lvl="1"/>
            <a:r>
              <a:rPr lang="en-US" dirty="0" smtClean="0"/>
              <a:t>Property of </a:t>
            </a:r>
            <a:r>
              <a:rPr lang="en-US" dirty="0" err="1" smtClean="0"/>
              <a:t>tilable</a:t>
            </a:r>
            <a:r>
              <a:rPr lang="en-US" dirty="0" smtClean="0"/>
              <a:t> space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IMPACT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BFDE-7524-324F-8F2F-C9C2CF147C48}" type="slidenum">
              <a:rPr lang="en-US" smtClean="0"/>
              <a:t>10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6078874" y="3349882"/>
            <a:ext cx="2528900" cy="2726230"/>
            <a:chOff x="5024097" y="3272779"/>
            <a:chExt cx="2528900" cy="2726230"/>
          </a:xfrm>
        </p:grpSpPr>
        <p:grpSp>
          <p:nvGrpSpPr>
            <p:cNvPr id="8" name="Group 7"/>
            <p:cNvGrpSpPr/>
            <p:nvPr/>
          </p:nvGrpSpPr>
          <p:grpSpPr>
            <a:xfrm>
              <a:off x="5373985" y="3530179"/>
              <a:ext cx="2133984" cy="2129420"/>
              <a:chOff x="1682882" y="3531065"/>
              <a:chExt cx="2133984" cy="2129420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1685498" y="5561946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685498" y="5057406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684626" y="4552866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683754" y="4037377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2188670" y="5561060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2188670" y="5056520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2187798" y="4551980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2189663" y="4036491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3195014" y="5561060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3195014" y="5056520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3194142" y="4551980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2691842" y="5560174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2691842" y="5055634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2690970" y="4551094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2695572" y="4035605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1682882" y="3532837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2186054" y="3531951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3201481" y="4047440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3192398" y="3531951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2689226" y="3531065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3698186" y="5560174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3698186" y="5055634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3697314" y="4551094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3707390" y="4046554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3695570" y="3531065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5024097" y="3272779"/>
              <a:ext cx="2528900" cy="2726230"/>
              <a:chOff x="1335610" y="3273665"/>
              <a:chExt cx="2528900" cy="2726230"/>
            </a:xfrm>
          </p:grpSpPr>
          <p:cxnSp>
            <p:nvCxnSpPr>
              <p:cNvPr id="15" name="Straight Arrow Connector 14"/>
              <p:cNvCxnSpPr/>
              <p:nvPr/>
            </p:nvCxnSpPr>
            <p:spPr>
              <a:xfrm>
                <a:off x="1335610" y="5999895"/>
                <a:ext cx="252890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 flipV="1">
                <a:off x="1335610" y="3273665"/>
                <a:ext cx="0" cy="272623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9"/>
            <p:cNvGrpSpPr/>
            <p:nvPr/>
          </p:nvGrpSpPr>
          <p:grpSpPr>
            <a:xfrm>
              <a:off x="5430467" y="4118827"/>
              <a:ext cx="1471682" cy="1491503"/>
              <a:chOff x="1741980" y="4124925"/>
              <a:chExt cx="1471682" cy="1491503"/>
            </a:xfrm>
          </p:grpSpPr>
          <p:cxnSp>
            <p:nvCxnSpPr>
              <p:cNvPr id="11" name="Straight Arrow Connector 10"/>
              <p:cNvCxnSpPr>
                <a:stCxn id="17" idx="6"/>
                <a:endCxn id="25" idx="2"/>
              </p:cNvCxnSpPr>
              <p:nvPr/>
            </p:nvCxnSpPr>
            <p:spPr>
              <a:xfrm flipV="1">
                <a:off x="1797590" y="5615542"/>
                <a:ext cx="1400040" cy="886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>
                <a:stCxn id="17" idx="0"/>
                <a:endCxn id="19" idx="4"/>
              </p:cNvCxnSpPr>
              <p:nvPr/>
            </p:nvCxnSpPr>
            <p:spPr>
              <a:xfrm flipH="1" flipV="1">
                <a:off x="1741980" y="4656617"/>
                <a:ext cx="872" cy="910541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>
                <a:stCxn id="17" idx="7"/>
                <a:endCxn id="31" idx="3"/>
              </p:cNvCxnSpPr>
              <p:nvPr/>
            </p:nvCxnSpPr>
            <p:spPr>
              <a:xfrm flipV="1">
                <a:off x="1781558" y="4124925"/>
                <a:ext cx="932662" cy="1456664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>
                <a:stCxn id="17" idx="7"/>
                <a:endCxn id="26" idx="1"/>
              </p:cNvCxnSpPr>
              <p:nvPr/>
            </p:nvCxnSpPr>
            <p:spPr>
              <a:xfrm flipV="1">
                <a:off x="1781558" y="5076163"/>
                <a:ext cx="1432104" cy="505426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1" name="Rectangle 50"/>
          <p:cNvSpPr/>
          <p:nvPr/>
        </p:nvSpPr>
        <p:spPr>
          <a:xfrm>
            <a:off x="6428762" y="4111822"/>
            <a:ext cx="1628075" cy="1624880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Arrow Connector 53"/>
          <p:cNvCxnSpPr>
            <a:endCxn id="34" idx="7"/>
          </p:cNvCxnSpPr>
          <p:nvPr/>
        </p:nvCxnSpPr>
        <p:spPr>
          <a:xfrm flipV="1">
            <a:off x="6431378" y="4138088"/>
            <a:ext cx="1609427" cy="1596842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0531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/>
                </a:solidFill>
              </a:rPr>
              <a:t>Introduction</a:t>
            </a:r>
          </a:p>
          <a:p>
            <a:r>
              <a:rPr lang="en-US" dirty="0" smtClean="0">
                <a:solidFill>
                  <a:schemeClr val="accent5"/>
                </a:solidFill>
              </a:rPr>
              <a:t>Universal Occupancy Vectors (review)</a:t>
            </a:r>
          </a:p>
          <a:p>
            <a:r>
              <a:rPr lang="en-US" dirty="0" smtClean="0">
                <a:solidFill>
                  <a:srgbClr val="AAB8AE"/>
                </a:solidFill>
              </a:rPr>
              <a:t>Lengths of UOVs</a:t>
            </a:r>
          </a:p>
          <a:p>
            <a:r>
              <a:rPr lang="en-US" dirty="0" smtClean="0">
                <a:solidFill>
                  <a:schemeClr val="accent5"/>
                </a:solidFill>
              </a:rPr>
              <a:t>Overview of the proposed flow</a:t>
            </a:r>
          </a:p>
          <a:p>
            <a:r>
              <a:rPr lang="en-US" dirty="0" smtClean="0">
                <a:solidFill>
                  <a:srgbClr val="AAB8AE"/>
                </a:solidFill>
              </a:rPr>
              <a:t>Finding the shortest QUOV</a:t>
            </a:r>
          </a:p>
          <a:p>
            <a:r>
              <a:rPr lang="en-US" dirty="0" smtClean="0"/>
              <a:t>UOV-guided Index-set </a:t>
            </a:r>
            <a:r>
              <a:rPr lang="en-US" dirty="0"/>
              <a:t>Splitting</a:t>
            </a:r>
          </a:p>
          <a:p>
            <a:r>
              <a:rPr lang="en-US" dirty="0"/>
              <a:t>Related Work</a:t>
            </a:r>
            <a:endParaRPr lang="en-US" dirty="0" smtClean="0"/>
          </a:p>
          <a:p>
            <a:r>
              <a:rPr lang="en-US" dirty="0" smtClean="0"/>
              <a:t>Conclusions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IMPACT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BFDE-7524-324F-8F2F-C9C2CF147C4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474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Dependences at Boundaries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boundary conditions in polyhedral representation of programs</a:t>
            </a:r>
          </a:p>
          <a:p>
            <a:pPr lvl="1"/>
            <a:r>
              <a:rPr lang="en-US" dirty="0" smtClean="0"/>
              <a:t>e.g., Gauss Seidel 2D (from </a:t>
            </a:r>
            <a:r>
              <a:rPr lang="en-US" dirty="0" err="1" smtClean="0"/>
              <a:t>polybench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Single C statement, 10+ boundary cases</a:t>
            </a:r>
          </a:p>
          <a:p>
            <a:pPr lvl="1"/>
            <a:r>
              <a:rPr lang="en-US" dirty="0" smtClean="0"/>
              <a:t>May negatively influence storage mapping</a:t>
            </a:r>
          </a:p>
          <a:p>
            <a:pPr lvl="2"/>
            <a:r>
              <a:rPr lang="en-US" dirty="0" smtClean="0"/>
              <a:t>With per-statement projective allocations</a:t>
            </a:r>
          </a:p>
          <a:p>
            <a:pPr lvl="1"/>
            <a:r>
              <a:rPr lang="en-US" dirty="0" smtClean="0"/>
              <a:t>Different life-times at boundaries</a:t>
            </a:r>
          </a:p>
          <a:p>
            <a:pPr lvl="2"/>
            <a:r>
              <a:rPr lang="en-US" dirty="0" smtClean="0"/>
              <a:t>May be longer than the main body</a:t>
            </a:r>
          </a:p>
          <a:p>
            <a:r>
              <a:rPr lang="en-US" dirty="0" smtClean="0"/>
              <a:t>Allocating separately may also be inefficient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IMPACT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BFDE-7524-324F-8F2F-C9C2CF147C4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559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UOV-Based Index-Set Splitting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“Smart” choice of boundaries to separate out</a:t>
            </a:r>
          </a:p>
          <a:p>
            <a:pPr lvl="1"/>
            <a:r>
              <a:rPr lang="en-US" dirty="0" smtClean="0"/>
              <a:t>Those that influence the shortest QUOV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Dashed dependences</a:t>
            </a:r>
            <a:br>
              <a:rPr lang="en-US" dirty="0" smtClean="0"/>
            </a:br>
            <a:r>
              <a:rPr lang="en-US" dirty="0" smtClean="0"/>
              <a:t>= boundary dependences</a:t>
            </a:r>
          </a:p>
          <a:p>
            <a:pPr lvl="1"/>
            <a:r>
              <a:rPr lang="en-US" dirty="0" smtClean="0"/>
              <a:t>Removing one has no effect</a:t>
            </a:r>
          </a:p>
          <a:p>
            <a:pPr lvl="1"/>
            <a:r>
              <a:rPr lang="en-US" dirty="0" smtClean="0"/>
              <a:t>Removing the other shrinks</a:t>
            </a:r>
            <a:br>
              <a:rPr lang="en-US" dirty="0" smtClean="0"/>
            </a:br>
            <a:r>
              <a:rPr lang="en-US" dirty="0" smtClean="0"/>
              <a:t>the bounding hyper-rect.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IMPACT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BFDE-7524-324F-8F2F-C9C2CF147C48}" type="slidenum">
              <a:rPr lang="en-US" smtClean="0"/>
              <a:t>13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6507788" y="3233163"/>
            <a:ext cx="2133984" cy="2129420"/>
            <a:chOff x="1682882" y="3531065"/>
            <a:chExt cx="2133984" cy="2129420"/>
          </a:xfrm>
        </p:grpSpPr>
        <p:sp>
          <p:nvSpPr>
            <p:cNvPr id="17" name="Oval 16"/>
            <p:cNvSpPr/>
            <p:nvPr/>
          </p:nvSpPr>
          <p:spPr>
            <a:xfrm>
              <a:off x="1685498" y="5561946"/>
              <a:ext cx="109476" cy="9853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1685498" y="5057406"/>
              <a:ext cx="109476" cy="9853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1684626" y="4552866"/>
              <a:ext cx="109476" cy="9853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1683754" y="4037377"/>
              <a:ext cx="109476" cy="9853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2188670" y="5561060"/>
              <a:ext cx="109476" cy="9853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2188670" y="5056520"/>
              <a:ext cx="109476" cy="9853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2187798" y="4551980"/>
              <a:ext cx="109476" cy="9853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2189663" y="4036491"/>
              <a:ext cx="109476" cy="9853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3195014" y="5561060"/>
              <a:ext cx="109476" cy="9853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3195014" y="5056520"/>
              <a:ext cx="109476" cy="9853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3194142" y="4551980"/>
              <a:ext cx="109476" cy="9853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2691842" y="5560174"/>
              <a:ext cx="109476" cy="9853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2691842" y="5055634"/>
              <a:ext cx="109476" cy="9853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2690970" y="4551094"/>
              <a:ext cx="109476" cy="9853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2695572" y="4035605"/>
              <a:ext cx="109476" cy="9853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1682882" y="3532837"/>
              <a:ext cx="109476" cy="9853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2186054" y="3531951"/>
              <a:ext cx="109476" cy="9853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3201481" y="4047440"/>
              <a:ext cx="109476" cy="9853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3192398" y="3531951"/>
              <a:ext cx="109476" cy="9853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2689226" y="3531065"/>
              <a:ext cx="109476" cy="9853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3698186" y="5560174"/>
              <a:ext cx="109476" cy="9853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698186" y="5055634"/>
              <a:ext cx="109476" cy="9853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3697314" y="4551094"/>
              <a:ext cx="109476" cy="9853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3707390" y="4046554"/>
              <a:ext cx="109476" cy="9853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3695570" y="3531065"/>
              <a:ext cx="109476" cy="9853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157900" y="2975763"/>
            <a:ext cx="2528900" cy="2726230"/>
            <a:chOff x="1335610" y="3273665"/>
            <a:chExt cx="2528900" cy="2726230"/>
          </a:xfrm>
        </p:grpSpPr>
        <p:cxnSp>
          <p:nvCxnSpPr>
            <p:cNvPr id="15" name="Straight Arrow Connector 14"/>
            <p:cNvCxnSpPr/>
            <p:nvPr/>
          </p:nvCxnSpPr>
          <p:spPr>
            <a:xfrm>
              <a:off x="1335610" y="5999895"/>
              <a:ext cx="25289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1335610" y="3273665"/>
              <a:ext cx="0" cy="272623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Straight Arrow Connector 10"/>
          <p:cNvCxnSpPr>
            <a:stCxn id="17" idx="6"/>
            <a:endCxn id="25" idx="2"/>
          </p:cNvCxnSpPr>
          <p:nvPr/>
        </p:nvCxnSpPr>
        <p:spPr>
          <a:xfrm flipV="1">
            <a:off x="6619880" y="5312428"/>
            <a:ext cx="1400040" cy="886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7" idx="0"/>
            <a:endCxn id="18" idx="4"/>
          </p:cNvCxnSpPr>
          <p:nvPr/>
        </p:nvCxnSpPr>
        <p:spPr>
          <a:xfrm flipV="1">
            <a:off x="6565142" y="4858043"/>
            <a:ext cx="0" cy="406001"/>
          </a:xfrm>
          <a:prstGeom prst="straightConnector1">
            <a:avLst/>
          </a:prstGeom>
          <a:ln>
            <a:solidFill>
              <a:srgbClr val="FF66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7" idx="7"/>
            <a:endCxn id="31" idx="3"/>
          </p:cNvCxnSpPr>
          <p:nvPr/>
        </p:nvCxnSpPr>
        <p:spPr>
          <a:xfrm flipV="1">
            <a:off x="6603848" y="3821811"/>
            <a:ext cx="932662" cy="1456664"/>
          </a:xfrm>
          <a:prstGeom prst="straightConnector1">
            <a:avLst/>
          </a:prstGeom>
          <a:ln>
            <a:solidFill>
              <a:srgbClr val="FF66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7" idx="7"/>
            <a:endCxn id="26" idx="1"/>
          </p:cNvCxnSpPr>
          <p:nvPr/>
        </p:nvCxnSpPr>
        <p:spPr>
          <a:xfrm flipV="1">
            <a:off x="6603848" y="4773049"/>
            <a:ext cx="1432104" cy="505426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6510404" y="3745674"/>
            <a:ext cx="1628075" cy="1624880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512918" y="4757732"/>
            <a:ext cx="1628075" cy="612822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016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2" grpId="1" animBg="1"/>
      <p:bldP spid="4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Affine Occupancy Vectors </a:t>
            </a:r>
            <a:r>
              <a:rPr lang="en-US" sz="2000" dirty="0" smtClean="0"/>
              <a:t>[</a:t>
            </a:r>
            <a:r>
              <a:rPr lang="en-US" sz="2000" dirty="0" err="1" smtClean="0"/>
              <a:t>Thies</a:t>
            </a:r>
            <a:r>
              <a:rPr lang="en-US" sz="2000" dirty="0" smtClean="0"/>
              <a:t> et al. 2001]</a:t>
            </a:r>
            <a:endParaRPr lang="en-US" dirty="0" smtClean="0"/>
          </a:p>
          <a:p>
            <a:pPr lvl="1"/>
            <a:r>
              <a:rPr lang="en-US" dirty="0" smtClean="0"/>
              <a:t>Restrict the universe to affine schedules</a:t>
            </a:r>
          </a:p>
          <a:p>
            <a:r>
              <a:rPr lang="en-US" dirty="0" smtClean="0"/>
              <a:t>Comparison with schedule-dependent methods</a:t>
            </a:r>
          </a:p>
          <a:p>
            <a:pPr lvl="1"/>
            <a:r>
              <a:rPr lang="en-US" dirty="0" smtClean="0"/>
              <a:t>Schedule-dependent methods are at least as good as UOV or QUOV based approaches</a:t>
            </a:r>
          </a:p>
          <a:p>
            <a:pPr lvl="1"/>
            <a:r>
              <a:rPr lang="en-US" dirty="0" smtClean="0"/>
              <a:t>UOV based methods may not be as inefficient as one might think</a:t>
            </a:r>
          </a:p>
          <a:p>
            <a:pPr lvl="2"/>
            <a:r>
              <a:rPr lang="en-US" dirty="0" smtClean="0"/>
              <a:t>Provided O(d-1) data is required for d dimensional space</a:t>
            </a:r>
          </a:p>
          <a:p>
            <a:pPr lvl="2"/>
            <a:r>
              <a:rPr lang="en-US" dirty="0" smtClean="0"/>
              <a:t>UOV-based methods are </a:t>
            </a:r>
            <a:r>
              <a:rPr lang="en-US" i="1" dirty="0" smtClean="0"/>
              <a:t>single</a:t>
            </a:r>
            <a:r>
              <a:rPr lang="en-US" dirty="0" smtClean="0"/>
              <a:t> projection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IMPACT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BFDE-7524-324F-8F2F-C9C2CF147C4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426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Smith-Waterman (-like) dependences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IMPACT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BFDE-7524-324F-8F2F-C9C2CF147C48}" type="slidenum">
              <a:rPr lang="en-US" smtClean="0"/>
              <a:t>15</a:t>
            </a:fld>
            <a:endParaRPr lang="en-US"/>
          </a:p>
        </p:txBody>
      </p:sp>
      <p:pic>
        <p:nvPicPr>
          <p:cNvPr id="7" name="Picture 6" descr="sw-ex1bi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300" y="2497279"/>
            <a:ext cx="3151187" cy="3151187"/>
          </a:xfrm>
          <a:prstGeom prst="rect">
            <a:avLst/>
          </a:prstGeom>
        </p:spPr>
      </p:pic>
      <p:pic>
        <p:nvPicPr>
          <p:cNvPr id="8" name="Picture 7" descr="sw-ex3bis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0274" y="1600200"/>
            <a:ext cx="3408651" cy="4411195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1174366" y="2514600"/>
            <a:ext cx="3092833" cy="3073400"/>
            <a:chOff x="1174366" y="2514600"/>
            <a:chExt cx="3092833" cy="3073400"/>
          </a:xfrm>
        </p:grpSpPr>
        <p:cxnSp>
          <p:nvCxnSpPr>
            <p:cNvPr id="10" name="Straight Arrow Connector 9"/>
            <p:cNvCxnSpPr/>
            <p:nvPr/>
          </p:nvCxnSpPr>
          <p:spPr>
            <a:xfrm flipH="1">
              <a:off x="1727200" y="2641600"/>
              <a:ext cx="2374900" cy="2400300"/>
            </a:xfrm>
            <a:prstGeom prst="straightConnector1">
              <a:avLst/>
            </a:prstGeom>
            <a:ln w="57150" cmpd="sng">
              <a:solidFill>
                <a:srgbClr val="FF66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L-Shape 12"/>
            <p:cNvSpPr/>
            <p:nvPr/>
          </p:nvSpPr>
          <p:spPr>
            <a:xfrm>
              <a:off x="1174366" y="2514600"/>
              <a:ext cx="3092833" cy="3073400"/>
            </a:xfrm>
            <a:prstGeom prst="corner">
              <a:avLst>
                <a:gd name="adj1" fmla="val 7627"/>
                <a:gd name="adj2" fmla="val 7168"/>
              </a:avLst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902974" y="2717800"/>
            <a:ext cx="2362200" cy="3293595"/>
            <a:chOff x="5902974" y="2717800"/>
            <a:chExt cx="2362200" cy="3293595"/>
          </a:xfrm>
        </p:grpSpPr>
        <p:cxnSp>
          <p:nvCxnSpPr>
            <p:cNvPr id="14" name="Straight Arrow Connector 13"/>
            <p:cNvCxnSpPr/>
            <p:nvPr/>
          </p:nvCxnSpPr>
          <p:spPr>
            <a:xfrm flipH="1">
              <a:off x="6261100" y="2717800"/>
              <a:ext cx="2004074" cy="2025508"/>
            </a:xfrm>
            <a:prstGeom prst="straightConnector1">
              <a:avLst/>
            </a:prstGeom>
            <a:ln w="57150" cmpd="sng">
              <a:solidFill>
                <a:srgbClr val="FF66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5902974" y="3835400"/>
              <a:ext cx="231126" cy="2175995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13670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and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“expand” the concept of UOV to a smaller universe: tiled execution</a:t>
            </a:r>
          </a:p>
          <a:p>
            <a:r>
              <a:rPr lang="en-US" dirty="0" smtClean="0"/>
              <a:t>We use properties in such universe to find:</a:t>
            </a:r>
          </a:p>
          <a:p>
            <a:pPr lvl="1"/>
            <a:r>
              <a:rPr lang="en-US" dirty="0" smtClean="0"/>
              <a:t>More compact allocations</a:t>
            </a:r>
          </a:p>
          <a:p>
            <a:pPr lvl="1"/>
            <a:r>
              <a:rPr lang="en-US" dirty="0" smtClean="0"/>
              <a:t>Shortest QUOVs</a:t>
            </a:r>
          </a:p>
          <a:p>
            <a:pPr lvl="1"/>
            <a:r>
              <a:rPr lang="en-US" dirty="0" smtClean="0"/>
              <a:t>Profitable index-set splitting</a:t>
            </a:r>
          </a:p>
          <a:p>
            <a:r>
              <a:rPr lang="en-US" dirty="0" smtClean="0"/>
              <a:t>Possible approach for parametrically tiled programs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IMPACT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BFDE-7524-324F-8F2F-C9C2CF147C4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364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Michelle </a:t>
            </a:r>
            <a:r>
              <a:rPr lang="en-US" dirty="0" err="1" smtClean="0"/>
              <a:t>Strout</a:t>
            </a:r>
            <a:endParaRPr lang="en-US" dirty="0" smtClean="0"/>
          </a:p>
          <a:p>
            <a:pPr lvl="1"/>
            <a:r>
              <a:rPr lang="en-US" dirty="0" smtClean="0"/>
              <a:t>For discussion and feedback</a:t>
            </a:r>
          </a:p>
          <a:p>
            <a:r>
              <a:rPr lang="en-US" dirty="0" smtClean="0"/>
              <a:t>IMPACT PC and Chairs</a:t>
            </a:r>
          </a:p>
          <a:p>
            <a:pPr lvl="1"/>
            <a:r>
              <a:rPr lang="en-US" dirty="0" smtClean="0"/>
              <a:t>Our paper is in a much better shape after revisions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IMPACT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BFDE-7524-324F-8F2F-C9C2CF147C4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198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Extensions to Multi-Statement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Schedule-Independent mapping is for programs with single statement</a:t>
            </a:r>
          </a:p>
          <a:p>
            <a:pPr lvl="1"/>
            <a:r>
              <a:rPr lang="en-US" dirty="0" smtClean="0"/>
              <a:t>We reduce the universality to tiled execution</a:t>
            </a:r>
          </a:p>
          <a:p>
            <a:pPr lvl="1"/>
            <a:r>
              <a:rPr lang="en-US" dirty="0" smtClean="0"/>
              <a:t>Multi-statement programs can be handled</a:t>
            </a:r>
          </a:p>
          <a:p>
            <a:r>
              <a:rPr lang="en-US" dirty="0" smtClean="0"/>
              <a:t>Intuition:</a:t>
            </a:r>
          </a:p>
          <a:p>
            <a:pPr lvl="1"/>
            <a:r>
              <a:rPr lang="en-US" dirty="0" smtClean="0"/>
              <a:t>When tiling a loop nest, the same affine transform (schedule) is applied to all statements</a:t>
            </a:r>
          </a:p>
          <a:p>
            <a:pPr lvl="1"/>
            <a:r>
              <a:rPr lang="en-US" dirty="0" smtClean="0"/>
              <a:t>Dependences remain the same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IMPACT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BFDE-7524-324F-8F2F-C9C2CF147C4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936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Dependence </a:t>
            </a:r>
            <a:r>
              <a:rPr lang="en-US" dirty="0" err="1" smtClean="0"/>
              <a:t>Subsumption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dependences may be excluded when considering UOVs and QUOVs</a:t>
            </a:r>
          </a:p>
          <a:p>
            <a:r>
              <a:rPr lang="en-US" dirty="0" smtClean="0"/>
              <a:t>A dependence </a:t>
            </a:r>
            <a:r>
              <a:rPr lang="en-US" dirty="0" smtClean="0">
                <a:latin typeface="Courier"/>
                <a:cs typeface="Courier"/>
              </a:rPr>
              <a:t>f</a:t>
            </a:r>
            <a:r>
              <a:rPr lang="en-US" dirty="0" smtClean="0"/>
              <a:t> </a:t>
            </a:r>
            <a:r>
              <a:rPr lang="en-US" b="1" dirty="0" smtClean="0"/>
              <a:t>subsumes </a:t>
            </a:r>
            <a:r>
              <a:rPr lang="en-US" dirty="0" smtClean="0"/>
              <a:t>a set of dependences </a:t>
            </a:r>
            <a:r>
              <a:rPr lang="en-US" i="1" dirty="0" smtClean="0">
                <a:latin typeface="Courier"/>
                <a:cs typeface="Courier"/>
              </a:rPr>
              <a:t>I</a:t>
            </a:r>
            <a:r>
              <a:rPr lang="en-US" dirty="0" smtClean="0"/>
              <a:t> if </a:t>
            </a:r>
            <a:r>
              <a:rPr lang="en-US" dirty="0">
                <a:latin typeface="Courier"/>
                <a:cs typeface="Courier"/>
              </a:rPr>
              <a:t>f</a:t>
            </a:r>
            <a:r>
              <a:rPr lang="en-US" dirty="0" smtClean="0"/>
              <a:t> can be expressed transitively by dependences in </a:t>
            </a:r>
            <a:r>
              <a:rPr lang="en-US" i="1" dirty="0">
                <a:latin typeface="Courier"/>
                <a:cs typeface="Courier"/>
              </a:rPr>
              <a:t>I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IMPACT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BFDE-7524-324F-8F2F-C9C2CF147C48}" type="slidenum">
              <a:rPr lang="en-US" smtClean="0"/>
              <a:t>19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638300" y="4001115"/>
            <a:ext cx="1708939" cy="1736726"/>
            <a:chOff x="5024097" y="4262284"/>
            <a:chExt cx="1708939" cy="1736726"/>
          </a:xfrm>
        </p:grpSpPr>
        <p:grpSp>
          <p:nvGrpSpPr>
            <p:cNvPr id="8" name="Group 7"/>
            <p:cNvGrpSpPr/>
            <p:nvPr/>
          </p:nvGrpSpPr>
          <p:grpSpPr>
            <a:xfrm>
              <a:off x="5375729" y="4550208"/>
              <a:ext cx="1116692" cy="1109391"/>
              <a:chOff x="1684626" y="4551094"/>
              <a:chExt cx="1116692" cy="1109391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1685498" y="5561946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685498" y="5057406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684626" y="4552866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2188670" y="5561060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2188670" y="5056520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2187798" y="4551980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2691842" y="5560174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2691842" y="5055634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2690970" y="4551094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5024097" y="4262284"/>
              <a:ext cx="1708939" cy="1736726"/>
              <a:chOff x="1335610" y="4263170"/>
              <a:chExt cx="1708939" cy="1736726"/>
            </a:xfrm>
          </p:grpSpPr>
          <p:cxnSp>
            <p:nvCxnSpPr>
              <p:cNvPr id="15" name="Straight Arrow Connector 14"/>
              <p:cNvCxnSpPr/>
              <p:nvPr/>
            </p:nvCxnSpPr>
            <p:spPr>
              <a:xfrm>
                <a:off x="1335610" y="5999895"/>
                <a:ext cx="1708939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 flipV="1">
                <a:off x="1335610" y="4263170"/>
                <a:ext cx="0" cy="173672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9"/>
            <p:cNvGrpSpPr/>
            <p:nvPr/>
          </p:nvGrpSpPr>
          <p:grpSpPr>
            <a:xfrm>
              <a:off x="5431339" y="5139742"/>
              <a:ext cx="464466" cy="470588"/>
              <a:chOff x="1742852" y="5145840"/>
              <a:chExt cx="464466" cy="470588"/>
            </a:xfrm>
          </p:grpSpPr>
          <p:cxnSp>
            <p:nvCxnSpPr>
              <p:cNvPr id="11" name="Straight Arrow Connector 10"/>
              <p:cNvCxnSpPr>
                <a:stCxn id="17" idx="6"/>
                <a:endCxn id="21" idx="2"/>
              </p:cNvCxnSpPr>
              <p:nvPr/>
            </p:nvCxnSpPr>
            <p:spPr>
              <a:xfrm flipV="1">
                <a:off x="1797590" y="5615542"/>
                <a:ext cx="393696" cy="886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>
                <a:stCxn id="17" idx="0"/>
                <a:endCxn id="18" idx="4"/>
              </p:cNvCxnSpPr>
              <p:nvPr/>
            </p:nvCxnSpPr>
            <p:spPr>
              <a:xfrm flipV="1">
                <a:off x="1742852" y="5161157"/>
                <a:ext cx="0" cy="406001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>
                <a:stCxn id="17" idx="7"/>
                <a:endCxn id="22" idx="3"/>
              </p:cNvCxnSpPr>
              <p:nvPr/>
            </p:nvCxnSpPr>
            <p:spPr>
              <a:xfrm flipV="1">
                <a:off x="1781558" y="5145840"/>
                <a:ext cx="425760" cy="435749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4" name="Group 53"/>
          <p:cNvGrpSpPr/>
          <p:nvPr/>
        </p:nvGrpSpPr>
        <p:grpSpPr>
          <a:xfrm>
            <a:off x="4388223" y="4001115"/>
            <a:ext cx="1708939" cy="1736726"/>
            <a:chOff x="5024097" y="4262284"/>
            <a:chExt cx="1708939" cy="1736726"/>
          </a:xfrm>
        </p:grpSpPr>
        <p:grpSp>
          <p:nvGrpSpPr>
            <p:cNvPr id="55" name="Group 54"/>
            <p:cNvGrpSpPr/>
            <p:nvPr/>
          </p:nvGrpSpPr>
          <p:grpSpPr>
            <a:xfrm>
              <a:off x="5375729" y="4550208"/>
              <a:ext cx="1116692" cy="1109391"/>
              <a:chOff x="1684626" y="4551094"/>
              <a:chExt cx="1116692" cy="1109391"/>
            </a:xfrm>
          </p:grpSpPr>
          <p:sp>
            <p:nvSpPr>
              <p:cNvPr id="63" name="Oval 62"/>
              <p:cNvSpPr/>
              <p:nvPr/>
            </p:nvSpPr>
            <p:spPr>
              <a:xfrm>
                <a:off x="1685498" y="5561946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1685498" y="5057406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1684626" y="4552866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2188670" y="5561060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2188670" y="5056520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2187798" y="4551980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2691842" y="5560174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2691842" y="5055634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2690970" y="4551094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5024097" y="4262284"/>
              <a:ext cx="1708939" cy="1736726"/>
              <a:chOff x="1335610" y="4263170"/>
              <a:chExt cx="1708939" cy="1736726"/>
            </a:xfrm>
          </p:grpSpPr>
          <p:cxnSp>
            <p:nvCxnSpPr>
              <p:cNvPr id="61" name="Straight Arrow Connector 60"/>
              <p:cNvCxnSpPr/>
              <p:nvPr/>
            </p:nvCxnSpPr>
            <p:spPr>
              <a:xfrm>
                <a:off x="1335610" y="5999895"/>
                <a:ext cx="1708939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Arrow Connector 61"/>
              <p:cNvCxnSpPr/>
              <p:nvPr/>
            </p:nvCxnSpPr>
            <p:spPr>
              <a:xfrm flipV="1">
                <a:off x="1335610" y="4263170"/>
                <a:ext cx="0" cy="173672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0" name="Straight Arrow Connector 59"/>
            <p:cNvCxnSpPr>
              <a:stCxn id="63" idx="7"/>
              <a:endCxn id="67" idx="3"/>
            </p:cNvCxnSpPr>
            <p:nvPr/>
          </p:nvCxnSpPr>
          <p:spPr>
            <a:xfrm flipV="1">
              <a:off x="5470045" y="5139742"/>
              <a:ext cx="425760" cy="435749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Right Arrow 71"/>
          <p:cNvSpPr/>
          <p:nvPr/>
        </p:nvSpPr>
        <p:spPr>
          <a:xfrm>
            <a:off x="3378200" y="4508500"/>
            <a:ext cx="749300" cy="68801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6097162" y="4493788"/>
            <a:ext cx="278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Valid UOV for the left is also valid for the right.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130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Parametric Tiling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Series of advances</a:t>
            </a:r>
          </a:p>
          <a:p>
            <a:pPr lvl="1"/>
            <a:r>
              <a:rPr lang="en-US" dirty="0" smtClean="0"/>
              <a:t>Perfect loop nests </a:t>
            </a:r>
            <a:r>
              <a:rPr lang="en-US" sz="2000" dirty="0" smtClean="0"/>
              <a:t>[</a:t>
            </a:r>
            <a:r>
              <a:rPr lang="tr-TR" sz="2000" dirty="0" smtClean="0"/>
              <a:t>Renganarayanan2007]</a:t>
            </a:r>
            <a:endParaRPr lang="tr-TR" dirty="0" smtClean="0"/>
          </a:p>
          <a:p>
            <a:pPr lvl="1"/>
            <a:r>
              <a:rPr lang="en-US" dirty="0"/>
              <a:t>Imperfectly nested </a:t>
            </a:r>
            <a:r>
              <a:rPr lang="en-US" dirty="0" smtClean="0"/>
              <a:t>loops </a:t>
            </a:r>
            <a:r>
              <a:rPr lang="en-US" sz="2000" dirty="0" smtClean="0"/>
              <a:t>[</a:t>
            </a:r>
            <a:r>
              <a:rPr lang="en-US" sz="2000" dirty="0"/>
              <a:t>Hartono2009, Kim2009]</a:t>
            </a:r>
            <a:endParaRPr lang="en-US" dirty="0"/>
          </a:p>
          <a:p>
            <a:pPr lvl="1"/>
            <a:r>
              <a:rPr lang="en-US" dirty="0"/>
              <a:t>Parallelization </a:t>
            </a:r>
            <a:r>
              <a:rPr lang="en-US" sz="2000" dirty="0"/>
              <a:t>[Hartono2010, Kim2010</a:t>
            </a:r>
            <a:r>
              <a:rPr lang="en-US" sz="2000" dirty="0" smtClean="0"/>
              <a:t>]</a:t>
            </a:r>
          </a:p>
          <a:p>
            <a:r>
              <a:rPr lang="en-US" dirty="0" smtClean="0"/>
              <a:t>Key idea:</a:t>
            </a:r>
          </a:p>
          <a:p>
            <a:pPr lvl="1"/>
            <a:r>
              <a:rPr lang="en-US" dirty="0" smtClean="0"/>
              <a:t>Step out of the polyhedral model</a:t>
            </a:r>
          </a:p>
          <a:p>
            <a:pPr lvl="2"/>
            <a:r>
              <a:rPr lang="en-US" dirty="0" smtClean="0"/>
              <a:t>Parametric tiling is not affine</a:t>
            </a:r>
          </a:p>
          <a:p>
            <a:pPr lvl="1"/>
            <a:r>
              <a:rPr lang="en-US" dirty="0" smtClean="0"/>
              <a:t>Use syntactic manipulations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IMPACT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BFDE-7524-324F-8F2F-C9C2CF147C4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547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Allocations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Series of polyhedral approaches</a:t>
            </a:r>
          </a:p>
          <a:p>
            <a:pPr lvl="1"/>
            <a:r>
              <a:rPr lang="en-US" dirty="0" smtClean="0"/>
              <a:t>Affine Projections </a:t>
            </a:r>
            <a:r>
              <a:rPr lang="en-US" sz="1800" dirty="0" smtClean="0"/>
              <a:t>[Wilde &amp; </a:t>
            </a:r>
            <a:r>
              <a:rPr lang="en-US" sz="1800" dirty="0" err="1" smtClean="0"/>
              <a:t>Rajopadhye</a:t>
            </a:r>
            <a:r>
              <a:rPr lang="en-US" sz="1800" dirty="0" smtClean="0"/>
              <a:t> 1996]</a:t>
            </a:r>
            <a:endParaRPr lang="en-US" dirty="0" smtClean="0"/>
          </a:p>
          <a:p>
            <a:pPr lvl="1"/>
            <a:r>
              <a:rPr lang="en-US" dirty="0" smtClean="0"/>
              <a:t>Pseudo-Projections </a:t>
            </a:r>
            <a:r>
              <a:rPr lang="en-US" sz="1800" dirty="0" smtClean="0"/>
              <a:t>[Lefebvre &amp; </a:t>
            </a:r>
            <a:r>
              <a:rPr lang="en-US" sz="1800" dirty="0" err="1" smtClean="0"/>
              <a:t>Feautrier</a:t>
            </a:r>
            <a:r>
              <a:rPr lang="en-US" sz="1800" dirty="0" smtClean="0"/>
              <a:t> 1998]</a:t>
            </a:r>
            <a:endParaRPr lang="en-US" dirty="0" smtClean="0"/>
          </a:p>
          <a:p>
            <a:pPr lvl="1"/>
            <a:r>
              <a:rPr lang="en-US" dirty="0" smtClean="0"/>
              <a:t>Dimension-wise “</a:t>
            </a:r>
            <a:r>
              <a:rPr lang="en-US" dirty="0"/>
              <a:t>o</a:t>
            </a:r>
            <a:r>
              <a:rPr lang="en-US" dirty="0" smtClean="0"/>
              <a:t>ptimal” </a:t>
            </a:r>
            <a:r>
              <a:rPr lang="en-US" sz="1600" dirty="0" smtClean="0"/>
              <a:t>[</a:t>
            </a:r>
            <a:r>
              <a:rPr lang="en-US" sz="1600" dirty="0" err="1" smtClean="0"/>
              <a:t>Quilleré</a:t>
            </a:r>
            <a:r>
              <a:rPr lang="en-US" sz="1600" dirty="0" smtClean="0"/>
              <a:t> &amp; </a:t>
            </a:r>
            <a:r>
              <a:rPr lang="en-US" sz="1600" dirty="0" err="1" smtClean="0"/>
              <a:t>Rajopadhye</a:t>
            </a:r>
            <a:r>
              <a:rPr lang="en-US" sz="1600" dirty="0" smtClean="0"/>
              <a:t> 2000]</a:t>
            </a:r>
            <a:endParaRPr lang="en-US" dirty="0" smtClean="0"/>
          </a:p>
          <a:p>
            <a:pPr lvl="1"/>
            <a:r>
              <a:rPr lang="en-US" dirty="0" smtClean="0"/>
              <a:t>Lattice-based </a:t>
            </a:r>
            <a:r>
              <a:rPr lang="en-US" sz="1800" dirty="0" smtClean="0"/>
              <a:t>[</a:t>
            </a:r>
            <a:r>
              <a:rPr lang="en-US" sz="1800" dirty="0" err="1" smtClean="0"/>
              <a:t>Darte</a:t>
            </a:r>
            <a:r>
              <a:rPr lang="en-US" sz="1800" dirty="0" smtClean="0"/>
              <a:t> et al. 2005]</a:t>
            </a:r>
          </a:p>
          <a:p>
            <a:r>
              <a:rPr lang="en-US" dirty="0" smtClean="0"/>
              <a:t>Cannot be used for parametric tiles</a:t>
            </a:r>
          </a:p>
          <a:p>
            <a:pPr lvl="1"/>
            <a:r>
              <a:rPr lang="en-US" dirty="0" smtClean="0"/>
              <a:t>Can be used to allocate </a:t>
            </a:r>
            <a:r>
              <a:rPr lang="en-US" i="1" dirty="0" smtClean="0"/>
              <a:t>per tile</a:t>
            </a:r>
            <a:r>
              <a:rPr lang="en-US" dirty="0"/>
              <a:t> </a:t>
            </a:r>
            <a:r>
              <a:rPr lang="en-US" sz="2000" dirty="0"/>
              <a:t>[</a:t>
            </a:r>
            <a:r>
              <a:rPr lang="en-US" sz="2000" dirty="0" err="1" smtClean="0"/>
              <a:t>Guelton</a:t>
            </a:r>
            <a:r>
              <a:rPr lang="en-US" sz="2000" dirty="0" smtClean="0"/>
              <a:t> et al. 2011]</a:t>
            </a:r>
          </a:p>
          <a:p>
            <a:r>
              <a:rPr lang="en-US" dirty="0" smtClean="0"/>
              <a:t>Difficult to combine parametric tiling with memory-reallocation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IMPACT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BFDE-7524-324F-8F2F-C9C2CF147C4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998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allocations valid for a set of schedules</a:t>
            </a:r>
          </a:p>
          <a:p>
            <a:pPr lvl="1"/>
            <a:r>
              <a:rPr lang="en-US" dirty="0" smtClean="0"/>
              <a:t>Tiled execution by </a:t>
            </a:r>
            <a:r>
              <a:rPr lang="en-US" b="1" dirty="0" smtClean="0"/>
              <a:t>any </a:t>
            </a:r>
            <a:r>
              <a:rPr lang="en-US" dirty="0" smtClean="0"/>
              <a:t>tile size</a:t>
            </a:r>
          </a:p>
          <a:p>
            <a:pPr lvl="1"/>
            <a:r>
              <a:rPr lang="en-US" dirty="0" smtClean="0"/>
              <a:t>Based on Occupancy Vectors </a:t>
            </a:r>
            <a:r>
              <a:rPr lang="en-US" sz="1800" dirty="0" smtClean="0"/>
              <a:t>[</a:t>
            </a:r>
            <a:r>
              <a:rPr lang="en-US" sz="1800" dirty="0" err="1" smtClean="0"/>
              <a:t>Strout</a:t>
            </a:r>
            <a:r>
              <a:rPr lang="en-US" sz="1800" dirty="0" smtClean="0"/>
              <a:t> et al. 1998]</a:t>
            </a:r>
            <a:endParaRPr lang="en-US" dirty="0"/>
          </a:p>
          <a:p>
            <a:pPr lvl="2"/>
            <a:r>
              <a:rPr lang="en-US" dirty="0" smtClean="0"/>
              <a:t>Restrict the universe to tiled execution</a:t>
            </a:r>
          </a:p>
          <a:p>
            <a:pPr lvl="2"/>
            <a:r>
              <a:rPr lang="en-US" dirty="0" smtClean="0"/>
              <a:t>Quasi-Universal Occupancy Vectors</a:t>
            </a:r>
          </a:p>
          <a:p>
            <a:pPr lvl="2"/>
            <a:r>
              <a:rPr lang="en-US" dirty="0" smtClean="0"/>
              <a:t>More compact allocations than UOV</a:t>
            </a:r>
          </a:p>
          <a:p>
            <a:r>
              <a:rPr lang="en-US" dirty="0" smtClean="0"/>
              <a:t>Analytically find the shortest Quasi-UOV</a:t>
            </a:r>
          </a:p>
          <a:p>
            <a:r>
              <a:rPr lang="en-US" dirty="0" smtClean="0"/>
              <a:t>UOV-guided index-set splitting</a:t>
            </a:r>
          </a:p>
          <a:p>
            <a:pPr lvl="1"/>
            <a:r>
              <a:rPr lang="en-US" dirty="0" smtClean="0"/>
              <a:t>Separate boundaries to reduce memory usage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IMPACT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BFDE-7524-324F-8F2F-C9C2CF147C4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085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/>
                </a:solidFill>
              </a:rPr>
              <a:t>Introduction</a:t>
            </a:r>
          </a:p>
          <a:p>
            <a:r>
              <a:rPr lang="en-US" dirty="0" smtClean="0"/>
              <a:t>Universal Occupancy Vectors (review)</a:t>
            </a:r>
          </a:p>
          <a:p>
            <a:r>
              <a:rPr lang="en-US" dirty="0" smtClean="0"/>
              <a:t>Lengths of UOVs</a:t>
            </a:r>
          </a:p>
          <a:p>
            <a:r>
              <a:rPr lang="en-US" dirty="0" smtClean="0"/>
              <a:t>Overview of the proposed flow</a:t>
            </a:r>
          </a:p>
          <a:p>
            <a:r>
              <a:rPr lang="en-US" dirty="0" smtClean="0"/>
              <a:t>Finding the shortest QUOV</a:t>
            </a:r>
          </a:p>
          <a:p>
            <a:r>
              <a:rPr lang="en-US" dirty="0" smtClean="0"/>
              <a:t>UOV-guided Index-set Splitting</a:t>
            </a:r>
          </a:p>
          <a:p>
            <a:r>
              <a:rPr lang="en-US" dirty="0" smtClean="0"/>
              <a:t>Related Work</a:t>
            </a:r>
          </a:p>
          <a:p>
            <a:r>
              <a:rPr lang="en-US" dirty="0" smtClean="0"/>
              <a:t>Conclusions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IMPACT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BFDE-7524-324F-8F2F-C9C2CF147C4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108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Universal Occupancy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a valid allocation for any</a:t>
            </a:r>
            <a:r>
              <a:rPr lang="en-US" b="1" dirty="0" smtClean="0"/>
              <a:t> </a:t>
            </a:r>
            <a:r>
              <a:rPr lang="en-US" dirty="0" smtClean="0"/>
              <a:t>legal</a:t>
            </a:r>
            <a:r>
              <a:rPr lang="en-US" b="1" dirty="0" smtClean="0"/>
              <a:t> </a:t>
            </a:r>
            <a:r>
              <a:rPr lang="en-US" dirty="0" smtClean="0"/>
              <a:t>schedules</a:t>
            </a:r>
          </a:p>
          <a:p>
            <a:r>
              <a:rPr lang="en-US" dirty="0" smtClean="0"/>
              <a:t>Occupancy vector: </a:t>
            </a:r>
            <a:r>
              <a:rPr lang="en-US" dirty="0" err="1" smtClean="0">
                <a:latin typeface="Courier"/>
                <a:cs typeface="Courier"/>
              </a:rPr>
              <a:t>ov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/>
              <a:t>Value produced at </a:t>
            </a:r>
            <a:r>
              <a:rPr lang="en-US" dirty="0" smtClean="0">
                <a:latin typeface="Courier"/>
                <a:cs typeface="Courier"/>
              </a:rPr>
              <a:t>z</a:t>
            </a:r>
            <a:r>
              <a:rPr lang="en-US" dirty="0" smtClean="0"/>
              <a:t> is dead by </a:t>
            </a:r>
            <a:r>
              <a:rPr lang="en-US" dirty="0" err="1" smtClean="0">
                <a:latin typeface="Courier"/>
                <a:cs typeface="Courier"/>
              </a:rPr>
              <a:t>z+ov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/>
              <a:t>Assumptions</a:t>
            </a:r>
          </a:p>
          <a:p>
            <a:pPr lvl="1"/>
            <a:r>
              <a:rPr lang="en-US" dirty="0" smtClean="0"/>
              <a:t>Same dependence pattern</a:t>
            </a:r>
          </a:p>
          <a:p>
            <a:pPr lvl="1"/>
            <a:r>
              <a:rPr lang="en-US" dirty="0" smtClean="0"/>
              <a:t>Single statement</a:t>
            </a:r>
          </a:p>
          <a:p>
            <a:pPr lvl="1"/>
            <a:r>
              <a:rPr lang="en-US" dirty="0" smtClean="0"/>
              <a:t>Legal schedule can even be</a:t>
            </a:r>
            <a:br>
              <a:rPr lang="en-US" dirty="0" smtClean="0"/>
            </a:br>
            <a:r>
              <a:rPr lang="en-US" dirty="0" smtClean="0"/>
              <a:t>from run-time scheduler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1/21/13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IMPACT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BFDE-7524-324F-8F2F-C9C2CF147C48}" type="slidenum">
              <a:rPr lang="en-US" smtClean="0"/>
              <a:t>6</a:t>
            </a:fld>
            <a:endParaRPr lang="en-US"/>
          </a:p>
        </p:txBody>
      </p:sp>
      <p:grpSp>
        <p:nvGrpSpPr>
          <p:cNvPr id="275" name="Group 274"/>
          <p:cNvGrpSpPr/>
          <p:nvPr/>
        </p:nvGrpSpPr>
        <p:grpSpPr>
          <a:xfrm>
            <a:off x="6203944" y="3247379"/>
            <a:ext cx="2528900" cy="2726230"/>
            <a:chOff x="5024097" y="3272779"/>
            <a:chExt cx="2528900" cy="2726230"/>
          </a:xfrm>
        </p:grpSpPr>
        <p:grpSp>
          <p:nvGrpSpPr>
            <p:cNvPr id="179" name="Group 178"/>
            <p:cNvGrpSpPr/>
            <p:nvPr/>
          </p:nvGrpSpPr>
          <p:grpSpPr>
            <a:xfrm>
              <a:off x="5373985" y="3530179"/>
              <a:ext cx="2133984" cy="2129420"/>
              <a:chOff x="1682882" y="3531065"/>
              <a:chExt cx="2133984" cy="2129420"/>
            </a:xfrm>
          </p:grpSpPr>
          <p:sp>
            <p:nvSpPr>
              <p:cNvPr id="180" name="Oval 179"/>
              <p:cNvSpPr/>
              <p:nvPr/>
            </p:nvSpPr>
            <p:spPr>
              <a:xfrm>
                <a:off x="1685498" y="5561946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1" name="Oval 180"/>
              <p:cNvSpPr/>
              <p:nvPr/>
            </p:nvSpPr>
            <p:spPr>
              <a:xfrm>
                <a:off x="1685498" y="5057406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2" name="Oval 181"/>
              <p:cNvSpPr/>
              <p:nvPr/>
            </p:nvSpPr>
            <p:spPr>
              <a:xfrm>
                <a:off x="1684626" y="4552866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3" name="Oval 182"/>
              <p:cNvSpPr/>
              <p:nvPr/>
            </p:nvSpPr>
            <p:spPr>
              <a:xfrm>
                <a:off x="1683754" y="4037377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4" name="Oval 183"/>
              <p:cNvSpPr/>
              <p:nvPr/>
            </p:nvSpPr>
            <p:spPr>
              <a:xfrm>
                <a:off x="2188670" y="5561060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5" name="Oval 184"/>
              <p:cNvSpPr/>
              <p:nvPr/>
            </p:nvSpPr>
            <p:spPr>
              <a:xfrm>
                <a:off x="2188670" y="5056520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6" name="Oval 185"/>
              <p:cNvSpPr/>
              <p:nvPr/>
            </p:nvSpPr>
            <p:spPr>
              <a:xfrm>
                <a:off x="2187798" y="4551980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7" name="Oval 186"/>
              <p:cNvSpPr/>
              <p:nvPr/>
            </p:nvSpPr>
            <p:spPr>
              <a:xfrm>
                <a:off x="2189663" y="4036491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8" name="Oval 187"/>
              <p:cNvSpPr/>
              <p:nvPr/>
            </p:nvSpPr>
            <p:spPr>
              <a:xfrm>
                <a:off x="3195014" y="5561060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9" name="Oval 188"/>
              <p:cNvSpPr/>
              <p:nvPr/>
            </p:nvSpPr>
            <p:spPr>
              <a:xfrm>
                <a:off x="3195014" y="5056520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0" name="Oval 189"/>
              <p:cNvSpPr/>
              <p:nvPr/>
            </p:nvSpPr>
            <p:spPr>
              <a:xfrm>
                <a:off x="3194142" y="4551980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1" name="Oval 190"/>
              <p:cNvSpPr/>
              <p:nvPr/>
            </p:nvSpPr>
            <p:spPr>
              <a:xfrm>
                <a:off x="2691842" y="5560174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2" name="Oval 191"/>
              <p:cNvSpPr/>
              <p:nvPr/>
            </p:nvSpPr>
            <p:spPr>
              <a:xfrm>
                <a:off x="2691842" y="5055634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3" name="Oval 192"/>
              <p:cNvSpPr/>
              <p:nvPr/>
            </p:nvSpPr>
            <p:spPr>
              <a:xfrm>
                <a:off x="2690970" y="4551094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4" name="Oval 193"/>
              <p:cNvSpPr/>
              <p:nvPr/>
            </p:nvSpPr>
            <p:spPr>
              <a:xfrm>
                <a:off x="2695572" y="4035605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5" name="Oval 194"/>
              <p:cNvSpPr/>
              <p:nvPr/>
            </p:nvSpPr>
            <p:spPr>
              <a:xfrm>
                <a:off x="1682882" y="3532837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6" name="Oval 195"/>
              <p:cNvSpPr/>
              <p:nvPr/>
            </p:nvSpPr>
            <p:spPr>
              <a:xfrm>
                <a:off x="2186054" y="3531951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7" name="Oval 196"/>
              <p:cNvSpPr/>
              <p:nvPr/>
            </p:nvSpPr>
            <p:spPr>
              <a:xfrm>
                <a:off x="3201481" y="4047440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8" name="Oval 197"/>
              <p:cNvSpPr/>
              <p:nvPr/>
            </p:nvSpPr>
            <p:spPr>
              <a:xfrm>
                <a:off x="3192398" y="3531951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9" name="Oval 198"/>
              <p:cNvSpPr/>
              <p:nvPr/>
            </p:nvSpPr>
            <p:spPr>
              <a:xfrm>
                <a:off x="2689226" y="3531065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0" name="Oval 199"/>
              <p:cNvSpPr/>
              <p:nvPr/>
            </p:nvSpPr>
            <p:spPr>
              <a:xfrm>
                <a:off x="3698186" y="5560174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1" name="Oval 200"/>
              <p:cNvSpPr/>
              <p:nvPr/>
            </p:nvSpPr>
            <p:spPr>
              <a:xfrm>
                <a:off x="3698186" y="5055634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2" name="Oval 201"/>
              <p:cNvSpPr/>
              <p:nvPr/>
            </p:nvSpPr>
            <p:spPr>
              <a:xfrm>
                <a:off x="3697314" y="4551094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3" name="Oval 202"/>
              <p:cNvSpPr/>
              <p:nvPr/>
            </p:nvSpPr>
            <p:spPr>
              <a:xfrm>
                <a:off x="3707390" y="4046554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4" name="Oval 203"/>
              <p:cNvSpPr/>
              <p:nvPr/>
            </p:nvSpPr>
            <p:spPr>
              <a:xfrm>
                <a:off x="3695570" y="3531065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5024097" y="3272779"/>
              <a:ext cx="2528900" cy="2726230"/>
              <a:chOff x="1335610" y="3273665"/>
              <a:chExt cx="2528900" cy="2726230"/>
            </a:xfrm>
          </p:grpSpPr>
          <p:cxnSp>
            <p:nvCxnSpPr>
              <p:cNvPr id="88" name="Straight Arrow Connector 87"/>
              <p:cNvCxnSpPr/>
              <p:nvPr/>
            </p:nvCxnSpPr>
            <p:spPr>
              <a:xfrm>
                <a:off x="1335610" y="5999895"/>
                <a:ext cx="252890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Arrow Connector 88"/>
              <p:cNvCxnSpPr/>
              <p:nvPr/>
            </p:nvCxnSpPr>
            <p:spPr>
              <a:xfrm flipV="1">
                <a:off x="1335610" y="3273665"/>
                <a:ext cx="0" cy="272623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4" name="Group 173"/>
            <p:cNvGrpSpPr/>
            <p:nvPr/>
          </p:nvGrpSpPr>
          <p:grpSpPr>
            <a:xfrm>
              <a:off x="5430467" y="4649633"/>
              <a:ext cx="952478" cy="960697"/>
              <a:chOff x="1741980" y="4655731"/>
              <a:chExt cx="952478" cy="960697"/>
            </a:xfrm>
          </p:grpSpPr>
          <p:cxnSp>
            <p:nvCxnSpPr>
              <p:cNvPr id="175" name="Straight Arrow Connector 174"/>
              <p:cNvCxnSpPr>
                <a:stCxn id="180" idx="6"/>
                <a:endCxn id="191" idx="2"/>
              </p:cNvCxnSpPr>
              <p:nvPr/>
            </p:nvCxnSpPr>
            <p:spPr>
              <a:xfrm flipV="1">
                <a:off x="1797590" y="5614656"/>
                <a:ext cx="896868" cy="1772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Arrow Connector 175"/>
              <p:cNvCxnSpPr>
                <a:stCxn id="180" idx="0"/>
                <a:endCxn id="182" idx="4"/>
              </p:cNvCxnSpPr>
              <p:nvPr/>
            </p:nvCxnSpPr>
            <p:spPr>
              <a:xfrm flipH="1" flipV="1">
                <a:off x="1741980" y="4656617"/>
                <a:ext cx="872" cy="910541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Arrow Connector 176"/>
              <p:cNvCxnSpPr>
                <a:stCxn id="180" idx="7"/>
                <a:endCxn id="186" idx="4"/>
              </p:cNvCxnSpPr>
              <p:nvPr/>
            </p:nvCxnSpPr>
            <p:spPr>
              <a:xfrm flipV="1">
                <a:off x="1781558" y="4655731"/>
                <a:ext cx="463594" cy="925858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Arrow Connector 177"/>
              <p:cNvCxnSpPr>
                <a:stCxn id="180" idx="7"/>
                <a:endCxn id="192" idx="2"/>
              </p:cNvCxnSpPr>
              <p:nvPr/>
            </p:nvCxnSpPr>
            <p:spPr>
              <a:xfrm flipV="1">
                <a:off x="1781558" y="5110116"/>
                <a:ext cx="912900" cy="471473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74" name="Straight Arrow Connector 273"/>
          <p:cNvCxnSpPr/>
          <p:nvPr/>
        </p:nvCxnSpPr>
        <p:spPr>
          <a:xfrm flipV="1">
            <a:off x="6611186" y="3614287"/>
            <a:ext cx="1971366" cy="1946773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3" name="Group 282"/>
          <p:cNvGrpSpPr/>
          <p:nvPr/>
        </p:nvGrpSpPr>
        <p:grpSpPr>
          <a:xfrm>
            <a:off x="4821978" y="4497636"/>
            <a:ext cx="4477270" cy="1817133"/>
            <a:chOff x="4821978" y="4497636"/>
            <a:chExt cx="4477270" cy="1817133"/>
          </a:xfrm>
        </p:grpSpPr>
        <p:grpSp>
          <p:nvGrpSpPr>
            <p:cNvPr id="281" name="Group 280"/>
            <p:cNvGrpSpPr/>
            <p:nvPr/>
          </p:nvGrpSpPr>
          <p:grpSpPr>
            <a:xfrm>
              <a:off x="6533630" y="4497636"/>
              <a:ext cx="1155701" cy="1155701"/>
              <a:chOff x="6533630" y="4497636"/>
              <a:chExt cx="1155701" cy="1155701"/>
            </a:xfrm>
          </p:grpSpPr>
          <p:sp>
            <p:nvSpPr>
              <p:cNvPr id="277" name="Oval 276"/>
              <p:cNvSpPr/>
              <p:nvPr/>
            </p:nvSpPr>
            <p:spPr>
              <a:xfrm>
                <a:off x="6533630" y="4510336"/>
                <a:ext cx="152401" cy="152401"/>
              </a:xfrm>
              <a:prstGeom prst="ellipse">
                <a:avLst/>
              </a:prstGeom>
              <a:noFill/>
              <a:ln w="57150" cmpd="sng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8" name="Oval 277"/>
              <p:cNvSpPr/>
              <p:nvPr/>
            </p:nvSpPr>
            <p:spPr>
              <a:xfrm>
                <a:off x="7028930" y="4497636"/>
                <a:ext cx="152401" cy="152401"/>
              </a:xfrm>
              <a:prstGeom prst="ellipse">
                <a:avLst/>
              </a:prstGeom>
              <a:noFill/>
              <a:ln w="57150" cmpd="sng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9" name="Oval 278"/>
              <p:cNvSpPr/>
              <p:nvPr/>
            </p:nvSpPr>
            <p:spPr>
              <a:xfrm>
                <a:off x="7524230" y="5005636"/>
                <a:ext cx="152401" cy="152401"/>
              </a:xfrm>
              <a:prstGeom prst="ellipse">
                <a:avLst/>
              </a:prstGeom>
              <a:noFill/>
              <a:ln w="57150" cmpd="sng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0" name="Oval 279"/>
              <p:cNvSpPr/>
              <p:nvPr/>
            </p:nvSpPr>
            <p:spPr>
              <a:xfrm>
                <a:off x="7536930" y="5500936"/>
                <a:ext cx="152401" cy="152401"/>
              </a:xfrm>
              <a:prstGeom prst="ellipse">
                <a:avLst/>
              </a:prstGeom>
              <a:noFill/>
              <a:ln w="57150" cmpd="sng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82" name="TextBox 281"/>
            <p:cNvSpPr txBox="1"/>
            <p:nvPr/>
          </p:nvSpPr>
          <p:spPr>
            <a:xfrm>
              <a:off x="4821978" y="5945437"/>
              <a:ext cx="44772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Live until these 4 iterations are executed.</a:t>
              </a:r>
              <a:endParaRPr lang="en-US" dirty="0"/>
            </a:p>
          </p:txBody>
        </p:sp>
      </p:grpSp>
      <p:grpSp>
        <p:nvGrpSpPr>
          <p:cNvPr id="285" name="Group 284"/>
          <p:cNvGrpSpPr/>
          <p:nvPr/>
        </p:nvGrpSpPr>
        <p:grpSpPr>
          <a:xfrm>
            <a:off x="4553751" y="2964112"/>
            <a:ext cx="4745498" cy="2619046"/>
            <a:chOff x="4553751" y="2964112"/>
            <a:chExt cx="4745498" cy="2619046"/>
          </a:xfrm>
        </p:grpSpPr>
        <p:grpSp>
          <p:nvGrpSpPr>
            <p:cNvPr id="270" name="Group 269"/>
            <p:cNvGrpSpPr/>
            <p:nvPr/>
          </p:nvGrpSpPr>
          <p:grpSpPr>
            <a:xfrm>
              <a:off x="6610314" y="3554049"/>
              <a:ext cx="2013560" cy="2029109"/>
              <a:chOff x="5430467" y="3579449"/>
              <a:chExt cx="2013560" cy="2029109"/>
            </a:xfrm>
          </p:grpSpPr>
          <p:cxnSp>
            <p:nvCxnSpPr>
              <p:cNvPr id="122" name="Straight Arrow Connector 121"/>
              <p:cNvCxnSpPr>
                <a:stCxn id="192" idx="6"/>
                <a:endCxn id="202" idx="2"/>
              </p:cNvCxnSpPr>
              <p:nvPr/>
            </p:nvCxnSpPr>
            <p:spPr>
              <a:xfrm flipV="1">
                <a:off x="6492421" y="4599478"/>
                <a:ext cx="895996" cy="504540"/>
              </a:xfrm>
              <a:prstGeom prst="straightConnector1">
                <a:avLst/>
              </a:prstGeom>
              <a:ln>
                <a:solidFill>
                  <a:srgbClr val="00009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Arrow Connector 152"/>
              <p:cNvCxnSpPr>
                <a:stCxn id="191" idx="6"/>
                <a:endCxn id="200" idx="2"/>
              </p:cNvCxnSpPr>
              <p:nvPr/>
            </p:nvCxnSpPr>
            <p:spPr>
              <a:xfrm>
                <a:off x="6492421" y="5608558"/>
                <a:ext cx="896868" cy="0"/>
              </a:xfrm>
              <a:prstGeom prst="straightConnector1">
                <a:avLst/>
              </a:prstGeom>
              <a:ln>
                <a:solidFill>
                  <a:srgbClr val="00009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Arrow Connector 155"/>
              <p:cNvCxnSpPr>
                <a:stCxn id="199" idx="6"/>
                <a:endCxn id="204" idx="2"/>
              </p:cNvCxnSpPr>
              <p:nvPr/>
            </p:nvCxnSpPr>
            <p:spPr>
              <a:xfrm>
                <a:off x="6489805" y="3579449"/>
                <a:ext cx="896868" cy="0"/>
              </a:xfrm>
              <a:prstGeom prst="straightConnector1">
                <a:avLst/>
              </a:prstGeom>
              <a:ln>
                <a:solidFill>
                  <a:srgbClr val="00009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Arrow Connector 156"/>
              <p:cNvCxnSpPr>
                <a:stCxn id="195" idx="6"/>
                <a:endCxn id="199" idx="2"/>
              </p:cNvCxnSpPr>
              <p:nvPr/>
            </p:nvCxnSpPr>
            <p:spPr>
              <a:xfrm flipV="1">
                <a:off x="5483461" y="3579449"/>
                <a:ext cx="896868" cy="1772"/>
              </a:xfrm>
              <a:prstGeom prst="straightConnector1">
                <a:avLst/>
              </a:prstGeom>
              <a:ln>
                <a:solidFill>
                  <a:srgbClr val="00009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Arrow Connector 157"/>
              <p:cNvCxnSpPr/>
              <p:nvPr/>
            </p:nvCxnSpPr>
            <p:spPr>
              <a:xfrm flipV="1">
                <a:off x="5430467" y="3626060"/>
                <a:ext cx="0" cy="923262"/>
              </a:xfrm>
              <a:prstGeom prst="straightConnector1">
                <a:avLst/>
              </a:prstGeom>
              <a:ln>
                <a:solidFill>
                  <a:srgbClr val="00009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Arrow Connector 159"/>
              <p:cNvCxnSpPr>
                <a:stCxn id="202" idx="0"/>
                <a:endCxn id="204" idx="4"/>
              </p:cNvCxnSpPr>
              <p:nvPr/>
            </p:nvCxnSpPr>
            <p:spPr>
              <a:xfrm flipH="1" flipV="1">
                <a:off x="7441411" y="3628718"/>
                <a:ext cx="1744" cy="921490"/>
              </a:xfrm>
              <a:prstGeom prst="straightConnector1">
                <a:avLst/>
              </a:prstGeom>
              <a:ln>
                <a:solidFill>
                  <a:srgbClr val="00009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Arrow Connector 160"/>
              <p:cNvCxnSpPr>
                <a:stCxn id="200" idx="0"/>
                <a:endCxn id="202" idx="4"/>
              </p:cNvCxnSpPr>
              <p:nvPr/>
            </p:nvCxnSpPr>
            <p:spPr>
              <a:xfrm flipH="1" flipV="1">
                <a:off x="7443155" y="4648747"/>
                <a:ext cx="872" cy="910541"/>
              </a:xfrm>
              <a:prstGeom prst="straightConnector1">
                <a:avLst/>
              </a:prstGeom>
              <a:ln>
                <a:solidFill>
                  <a:srgbClr val="00009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Arrow Connector 161"/>
              <p:cNvCxnSpPr/>
              <p:nvPr/>
            </p:nvCxnSpPr>
            <p:spPr>
              <a:xfrm flipV="1">
                <a:off x="5933639" y="3628718"/>
                <a:ext cx="488328" cy="919718"/>
              </a:xfrm>
              <a:prstGeom prst="straightConnector1">
                <a:avLst/>
              </a:prstGeom>
              <a:ln>
                <a:solidFill>
                  <a:srgbClr val="00009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4" name="TextBox 283"/>
            <p:cNvSpPr txBox="1"/>
            <p:nvPr/>
          </p:nvSpPr>
          <p:spPr>
            <a:xfrm>
              <a:off x="4553751" y="2964112"/>
              <a:ext cx="47454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Find an iteration that depends on all the uses.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930727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/>
          <p:cNvGrpSpPr/>
          <p:nvPr/>
        </p:nvGrpSpPr>
        <p:grpSpPr>
          <a:xfrm>
            <a:off x="5854700" y="3250779"/>
            <a:ext cx="2878144" cy="2743621"/>
            <a:chOff x="5842000" y="3250779"/>
            <a:chExt cx="2878144" cy="2743621"/>
          </a:xfrm>
        </p:grpSpPr>
        <p:cxnSp>
          <p:nvCxnSpPr>
            <p:cNvPr id="50" name="Straight Arrow Connector 49"/>
            <p:cNvCxnSpPr>
              <a:endCxn id="23" idx="7"/>
            </p:cNvCxnSpPr>
            <p:nvPr/>
          </p:nvCxnSpPr>
          <p:spPr>
            <a:xfrm flipH="1">
              <a:off x="7153064" y="4333144"/>
              <a:ext cx="466066" cy="457521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L-Shape 52"/>
            <p:cNvSpPr/>
            <p:nvPr/>
          </p:nvSpPr>
          <p:spPr>
            <a:xfrm>
              <a:off x="5842000" y="3250779"/>
              <a:ext cx="2878144" cy="2743621"/>
            </a:xfrm>
            <a:prstGeom prst="corner">
              <a:avLst>
                <a:gd name="adj1" fmla="val 4636"/>
                <a:gd name="adj2" fmla="val 4636"/>
              </a:avLst>
            </a:prstGeom>
            <a:solidFill>
              <a:schemeClr val="accent6"/>
            </a:solidFill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6464300" y="4358544"/>
            <a:ext cx="2268544" cy="1766031"/>
            <a:chOff x="6464300" y="4358544"/>
            <a:chExt cx="2268544" cy="1766031"/>
          </a:xfrm>
        </p:grpSpPr>
        <p:cxnSp>
          <p:nvCxnSpPr>
            <p:cNvPr id="46" name="Straight Arrow Connector 45"/>
            <p:cNvCxnSpPr>
              <a:endCxn id="29" idx="0"/>
            </p:cNvCxnSpPr>
            <p:nvPr/>
          </p:nvCxnSpPr>
          <p:spPr>
            <a:xfrm flipH="1">
              <a:off x="7617530" y="4358544"/>
              <a:ext cx="1600" cy="921344"/>
            </a:xfrm>
            <a:prstGeom prst="straightConnector1">
              <a:avLst/>
            </a:prstGeom>
            <a:ln>
              <a:solidFill>
                <a:srgbClr val="8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 48"/>
            <p:cNvSpPr/>
            <p:nvPr/>
          </p:nvSpPr>
          <p:spPr>
            <a:xfrm>
              <a:off x="6464300" y="5880100"/>
              <a:ext cx="2268544" cy="244475"/>
            </a:xfrm>
            <a:prstGeom prst="rect">
              <a:avLst/>
            </a:prstGeom>
            <a:solidFill>
              <a:srgbClr val="80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5708650" y="3252552"/>
            <a:ext cx="3024194" cy="2741848"/>
            <a:chOff x="5708650" y="3252551"/>
            <a:chExt cx="3024194" cy="2881549"/>
          </a:xfrm>
        </p:grpSpPr>
        <p:cxnSp>
          <p:nvCxnSpPr>
            <p:cNvPr id="56" name="Straight Arrow Connector 55"/>
            <p:cNvCxnSpPr>
              <a:stCxn id="31" idx="3"/>
              <a:endCxn id="19" idx="7"/>
            </p:cNvCxnSpPr>
            <p:nvPr/>
          </p:nvCxnSpPr>
          <p:spPr>
            <a:xfrm flipH="1">
              <a:off x="6649892" y="4354916"/>
              <a:ext cx="928060" cy="436635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L-Shape 59"/>
            <p:cNvSpPr/>
            <p:nvPr/>
          </p:nvSpPr>
          <p:spPr>
            <a:xfrm>
              <a:off x="5708650" y="3252551"/>
              <a:ext cx="3024194" cy="2881549"/>
            </a:xfrm>
            <a:prstGeom prst="corner">
              <a:avLst>
                <a:gd name="adj1" fmla="val 5095"/>
                <a:gd name="adj2" fmla="val 9484"/>
              </a:avLst>
            </a:prstGeom>
            <a:solidFill>
              <a:srgbClr val="660066"/>
            </a:solidFill>
            <a:ln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Lengths of UOVs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Shorter ≠ Better</a:t>
            </a:r>
          </a:p>
          <a:p>
            <a:pPr lvl="1"/>
            <a:r>
              <a:rPr lang="en-US" dirty="0" smtClean="0"/>
              <a:t>The shape of iteration space has influence</a:t>
            </a:r>
          </a:p>
          <a:p>
            <a:r>
              <a:rPr lang="en-US" dirty="0" smtClean="0"/>
              <a:t>A good “rule of thumb” when shape is not known</a:t>
            </a:r>
          </a:p>
          <a:p>
            <a:r>
              <a:rPr lang="en-US" dirty="0" smtClean="0"/>
              <a:t>Increase in </a:t>
            </a:r>
            <a:br>
              <a:rPr lang="en-US" dirty="0" smtClean="0"/>
            </a:br>
            <a:r>
              <a:rPr lang="en-US" dirty="0" smtClean="0"/>
              <a:t>Manhattan distance</a:t>
            </a:r>
            <a:br>
              <a:rPr lang="en-US" dirty="0" smtClean="0"/>
            </a:br>
            <a:r>
              <a:rPr lang="en-US" dirty="0" smtClean="0"/>
              <a:t>usually leads increase in</a:t>
            </a:r>
            <a:br>
              <a:rPr lang="en-US" dirty="0" smtClean="0"/>
            </a:br>
            <a:r>
              <a:rPr lang="en-US" dirty="0" smtClean="0"/>
              <a:t>memory usage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IMPACT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62800" y="6223000"/>
            <a:ext cx="1905000" cy="228600"/>
          </a:xfrm>
        </p:spPr>
        <p:txBody>
          <a:bodyPr/>
          <a:lstStyle/>
          <a:p>
            <a:fld id="{2689BFDE-7524-324F-8F2F-C9C2CF147C48}" type="slidenum">
              <a:rPr lang="en-US" smtClean="0"/>
              <a:t>7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6203944" y="2993379"/>
            <a:ext cx="2528900" cy="2726230"/>
            <a:chOff x="5024097" y="3272779"/>
            <a:chExt cx="2528900" cy="2726230"/>
          </a:xfrm>
        </p:grpSpPr>
        <p:grpSp>
          <p:nvGrpSpPr>
            <p:cNvPr id="9" name="Group 8"/>
            <p:cNvGrpSpPr/>
            <p:nvPr/>
          </p:nvGrpSpPr>
          <p:grpSpPr>
            <a:xfrm>
              <a:off x="5373985" y="3530179"/>
              <a:ext cx="2133984" cy="2129420"/>
              <a:chOff x="1682882" y="3531065"/>
              <a:chExt cx="2133984" cy="2129420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1685498" y="5561946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685498" y="5057406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684626" y="4552866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1683754" y="4037377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2188670" y="5561060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2188670" y="5056520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2187798" y="4551980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2189663" y="4036491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3195014" y="5561060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3195014" y="5056520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3194142" y="4551980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2691842" y="5560174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2691842" y="5055634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2690970" y="4551094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2695572" y="4035605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1682882" y="3532837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2186054" y="3531951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3201481" y="4047440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3192398" y="3531951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2689226" y="3531065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3698186" y="5560174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3698186" y="5055634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3697314" y="4551094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3707390" y="4046554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3695570" y="3531065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5024097" y="3272779"/>
              <a:ext cx="2528900" cy="2726230"/>
              <a:chOff x="1335610" y="3273665"/>
              <a:chExt cx="2528900" cy="2726230"/>
            </a:xfrm>
          </p:grpSpPr>
          <p:cxnSp>
            <p:nvCxnSpPr>
              <p:cNvPr id="16" name="Straight Arrow Connector 15"/>
              <p:cNvCxnSpPr/>
              <p:nvPr/>
            </p:nvCxnSpPr>
            <p:spPr>
              <a:xfrm>
                <a:off x="1335610" y="5999895"/>
                <a:ext cx="252890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/>
            </p:nvCxnSpPr>
            <p:spPr>
              <a:xfrm flipV="1">
                <a:off x="1335610" y="3273665"/>
                <a:ext cx="0" cy="272623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0" name="Group 99"/>
          <p:cNvGrpSpPr/>
          <p:nvPr/>
        </p:nvGrpSpPr>
        <p:grpSpPr>
          <a:xfrm>
            <a:off x="6464300" y="4329536"/>
            <a:ext cx="2268544" cy="1664864"/>
            <a:chOff x="6464300" y="4329536"/>
            <a:chExt cx="2268544" cy="1664864"/>
          </a:xfrm>
        </p:grpSpPr>
        <p:cxnSp>
          <p:nvCxnSpPr>
            <p:cNvPr id="44" name="Straight Arrow Connector 43"/>
            <p:cNvCxnSpPr/>
            <p:nvPr/>
          </p:nvCxnSpPr>
          <p:spPr>
            <a:xfrm flipH="1">
              <a:off x="7612662" y="4329536"/>
              <a:ext cx="4602" cy="445812"/>
            </a:xfrm>
            <a:prstGeom prst="straightConnector1">
              <a:avLst/>
            </a:prstGeom>
            <a:ln>
              <a:solidFill>
                <a:srgbClr val="00009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ectangle 44"/>
            <p:cNvSpPr/>
            <p:nvPr/>
          </p:nvSpPr>
          <p:spPr>
            <a:xfrm>
              <a:off x="6464300" y="5876925"/>
              <a:ext cx="2268544" cy="117475"/>
            </a:xfrm>
            <a:prstGeom prst="rect">
              <a:avLst/>
            </a:prstGeom>
            <a:solidFill>
              <a:srgbClr val="000090"/>
            </a:solidFill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6133984" y="3250779"/>
            <a:ext cx="2568988" cy="2525116"/>
            <a:chOff x="6133984" y="3250779"/>
            <a:chExt cx="2568988" cy="2525116"/>
          </a:xfrm>
        </p:grpSpPr>
        <p:grpSp>
          <p:nvGrpSpPr>
            <p:cNvPr id="98" name="Group 97"/>
            <p:cNvGrpSpPr/>
            <p:nvPr/>
          </p:nvGrpSpPr>
          <p:grpSpPr>
            <a:xfrm>
              <a:off x="6133984" y="3250779"/>
              <a:ext cx="2568988" cy="2293690"/>
              <a:chOff x="6133984" y="3250779"/>
              <a:chExt cx="2568988" cy="2293690"/>
            </a:xfrm>
          </p:grpSpPr>
          <p:cxnSp>
            <p:nvCxnSpPr>
              <p:cNvPr id="62" name="Straight Arrow Connector 61"/>
              <p:cNvCxnSpPr/>
              <p:nvPr/>
            </p:nvCxnSpPr>
            <p:spPr>
              <a:xfrm flipH="1">
                <a:off x="6140450" y="3536950"/>
                <a:ext cx="2535547" cy="1254601"/>
              </a:xfrm>
              <a:prstGeom prst="straightConnector1">
                <a:avLst/>
              </a:prstGeom>
              <a:ln>
                <a:solidFill>
                  <a:srgbClr val="660066"/>
                </a:solidFill>
                <a:prstDash val="dash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Arrow Connector 62"/>
              <p:cNvCxnSpPr/>
              <p:nvPr/>
            </p:nvCxnSpPr>
            <p:spPr>
              <a:xfrm flipH="1">
                <a:off x="6140450" y="3250779"/>
                <a:ext cx="2547366" cy="1297074"/>
              </a:xfrm>
              <a:prstGeom prst="straightConnector1">
                <a:avLst/>
              </a:prstGeom>
              <a:ln>
                <a:solidFill>
                  <a:srgbClr val="660066"/>
                </a:solidFill>
                <a:prstDash val="dash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Arrow Connector 66"/>
              <p:cNvCxnSpPr/>
              <p:nvPr/>
            </p:nvCxnSpPr>
            <p:spPr>
              <a:xfrm flipH="1">
                <a:off x="6140451" y="3250779"/>
                <a:ext cx="2041456" cy="1020029"/>
              </a:xfrm>
              <a:prstGeom prst="straightConnector1">
                <a:avLst/>
              </a:prstGeom>
              <a:ln>
                <a:solidFill>
                  <a:srgbClr val="660066"/>
                </a:solidFill>
                <a:prstDash val="dash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Arrow Connector 72"/>
              <p:cNvCxnSpPr/>
              <p:nvPr/>
            </p:nvCxnSpPr>
            <p:spPr>
              <a:xfrm flipH="1">
                <a:off x="6133984" y="3250779"/>
                <a:ext cx="1587616" cy="796185"/>
              </a:xfrm>
              <a:prstGeom prst="straightConnector1">
                <a:avLst/>
              </a:prstGeom>
              <a:ln>
                <a:solidFill>
                  <a:srgbClr val="660066"/>
                </a:solidFill>
                <a:prstDash val="dash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Arrow Connector 75"/>
              <p:cNvCxnSpPr/>
              <p:nvPr/>
            </p:nvCxnSpPr>
            <p:spPr>
              <a:xfrm flipH="1">
                <a:off x="6133984" y="3250779"/>
                <a:ext cx="1098666" cy="538785"/>
              </a:xfrm>
              <a:prstGeom prst="straightConnector1">
                <a:avLst/>
              </a:prstGeom>
              <a:ln>
                <a:solidFill>
                  <a:srgbClr val="660066"/>
                </a:solidFill>
                <a:prstDash val="dash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Arrow Connector 77"/>
              <p:cNvCxnSpPr/>
              <p:nvPr/>
            </p:nvCxnSpPr>
            <p:spPr>
              <a:xfrm flipH="1">
                <a:off x="6140450" y="3250779"/>
                <a:ext cx="584200" cy="286171"/>
              </a:xfrm>
              <a:prstGeom prst="straightConnector1">
                <a:avLst/>
              </a:prstGeom>
              <a:ln>
                <a:solidFill>
                  <a:srgbClr val="660066"/>
                </a:solidFill>
                <a:prstDash val="dash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Arrow Connector 90"/>
              <p:cNvCxnSpPr/>
              <p:nvPr/>
            </p:nvCxnSpPr>
            <p:spPr>
              <a:xfrm flipH="1">
                <a:off x="6167425" y="3781868"/>
                <a:ext cx="2535547" cy="1254601"/>
              </a:xfrm>
              <a:prstGeom prst="straightConnector1">
                <a:avLst/>
              </a:prstGeom>
              <a:ln>
                <a:solidFill>
                  <a:srgbClr val="660066"/>
                </a:solidFill>
                <a:prstDash val="dash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Arrow Connector 91"/>
              <p:cNvCxnSpPr/>
              <p:nvPr/>
            </p:nvCxnSpPr>
            <p:spPr>
              <a:xfrm flipH="1">
                <a:off x="6154725" y="4035868"/>
                <a:ext cx="2535547" cy="1254601"/>
              </a:xfrm>
              <a:prstGeom prst="straightConnector1">
                <a:avLst/>
              </a:prstGeom>
              <a:ln>
                <a:solidFill>
                  <a:srgbClr val="660066"/>
                </a:solidFill>
                <a:prstDash val="dash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Arrow Connector 92"/>
              <p:cNvCxnSpPr/>
              <p:nvPr/>
            </p:nvCxnSpPr>
            <p:spPr>
              <a:xfrm flipH="1">
                <a:off x="6161075" y="4289868"/>
                <a:ext cx="2535547" cy="1254601"/>
              </a:xfrm>
              <a:prstGeom prst="straightConnector1">
                <a:avLst/>
              </a:prstGeom>
              <a:ln>
                <a:solidFill>
                  <a:srgbClr val="660066"/>
                </a:solidFill>
                <a:prstDash val="dash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7" name="Group 96"/>
            <p:cNvGrpSpPr/>
            <p:nvPr/>
          </p:nvGrpSpPr>
          <p:grpSpPr>
            <a:xfrm>
              <a:off x="6154725" y="3250779"/>
              <a:ext cx="2533091" cy="2525116"/>
              <a:chOff x="6154725" y="3250779"/>
              <a:chExt cx="2533091" cy="2525116"/>
            </a:xfrm>
          </p:grpSpPr>
          <p:cxnSp>
            <p:nvCxnSpPr>
              <p:cNvPr id="80" name="Straight Arrow Connector 79"/>
              <p:cNvCxnSpPr/>
              <p:nvPr/>
            </p:nvCxnSpPr>
            <p:spPr>
              <a:xfrm flipH="1">
                <a:off x="6649892" y="3755319"/>
                <a:ext cx="2026104" cy="2020576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prstDash val="dash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Arrow Connector 81"/>
              <p:cNvCxnSpPr/>
              <p:nvPr/>
            </p:nvCxnSpPr>
            <p:spPr>
              <a:xfrm flipH="1">
                <a:off x="7164114" y="4222750"/>
                <a:ext cx="1511882" cy="1553145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prstDash val="dash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Arrow Connector 84"/>
              <p:cNvCxnSpPr/>
              <p:nvPr/>
            </p:nvCxnSpPr>
            <p:spPr>
              <a:xfrm flipH="1">
                <a:off x="7688702" y="4775348"/>
                <a:ext cx="999114" cy="997805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prstDash val="dash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Arrow Connector 87"/>
              <p:cNvCxnSpPr/>
              <p:nvPr/>
            </p:nvCxnSpPr>
            <p:spPr>
              <a:xfrm flipH="1">
                <a:off x="8178183" y="5281660"/>
                <a:ext cx="500429" cy="491493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prstDash val="dash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Arrow Connector 93"/>
              <p:cNvCxnSpPr/>
              <p:nvPr/>
            </p:nvCxnSpPr>
            <p:spPr>
              <a:xfrm flipH="1">
                <a:off x="6154725" y="3250779"/>
                <a:ext cx="2521271" cy="2522374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prstDash val="dash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083582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Input: Polyhedral representation of a program</a:t>
            </a:r>
          </a:p>
          <a:p>
            <a:pPr lvl="1"/>
            <a:r>
              <a:rPr lang="en-US" dirty="0" smtClean="0"/>
              <a:t>no memory-based dependences</a:t>
            </a:r>
          </a:p>
          <a:p>
            <a:r>
              <a:rPr lang="en-US" dirty="0" smtClean="0"/>
              <a:t>Make scheduling choices</a:t>
            </a:r>
          </a:p>
          <a:p>
            <a:pPr lvl="1"/>
            <a:r>
              <a:rPr lang="en-US" dirty="0" smtClean="0"/>
              <a:t>The result should be (partially) </a:t>
            </a:r>
            <a:r>
              <a:rPr lang="en-US" dirty="0" err="1" smtClean="0"/>
              <a:t>tilable</a:t>
            </a:r>
            <a:endParaRPr lang="en-US" dirty="0" smtClean="0"/>
          </a:p>
          <a:p>
            <a:r>
              <a:rPr lang="en-US" dirty="0" smtClean="0"/>
              <a:t>Apply schedules as affine transforms</a:t>
            </a:r>
          </a:p>
          <a:p>
            <a:pPr lvl="1"/>
            <a:r>
              <a:rPr lang="en-US" dirty="0" err="1" smtClean="0"/>
              <a:t>Lex</a:t>
            </a:r>
            <a:r>
              <a:rPr lang="en-US" dirty="0" smtClean="0"/>
              <a:t>. scan of the space now reflects schedule</a:t>
            </a:r>
          </a:p>
          <a:p>
            <a:r>
              <a:rPr lang="en-US" dirty="0" smtClean="0"/>
              <a:t>Apply UOV-based index-set splitting</a:t>
            </a:r>
          </a:p>
          <a:p>
            <a:r>
              <a:rPr lang="en-US" dirty="0" smtClean="0"/>
              <a:t>Apply QUOV-based allocation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IMPACT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BFDE-7524-324F-8F2F-C9C2CF147C4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495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UOV for </a:t>
            </a:r>
            <a:r>
              <a:rPr lang="en-US" dirty="0" err="1" smtClean="0"/>
              <a:t>Tilable</a:t>
            </a:r>
            <a:r>
              <a:rPr lang="en-US" dirty="0" smtClean="0"/>
              <a:t>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know that the iteration space will be tiled</a:t>
            </a:r>
          </a:p>
          <a:p>
            <a:pPr lvl="1"/>
            <a:r>
              <a:rPr lang="en-US" dirty="0" smtClean="0"/>
              <a:t>Dependences are always in the first </a:t>
            </a:r>
            <a:r>
              <a:rPr lang="en-US" dirty="0" err="1" smtClean="0"/>
              <a:t>orthant</a:t>
            </a:r>
            <a:endParaRPr lang="en-US" dirty="0" smtClean="0"/>
          </a:p>
          <a:p>
            <a:pPr lvl="1"/>
            <a:r>
              <a:rPr lang="en-US" dirty="0" smtClean="0"/>
              <a:t>Certain order is always imposed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>
                <a:solidFill>
                  <a:schemeClr val="accent1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smtClean="0"/>
              <a:t> Implicit dependences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IMPACT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BFDE-7524-324F-8F2F-C9C2CF147C48}" type="slidenum">
              <a:rPr lang="en-US" smtClean="0"/>
              <a:t>9</a:t>
            </a:fld>
            <a:endParaRPr lang="en-US"/>
          </a:p>
        </p:txBody>
      </p:sp>
      <p:grpSp>
        <p:nvGrpSpPr>
          <p:cNvPr id="57" name="Group 56"/>
          <p:cNvGrpSpPr/>
          <p:nvPr/>
        </p:nvGrpSpPr>
        <p:grpSpPr>
          <a:xfrm>
            <a:off x="1781598" y="3480965"/>
            <a:ext cx="2528900" cy="2726230"/>
            <a:chOff x="5024097" y="3272779"/>
            <a:chExt cx="2528900" cy="2726230"/>
          </a:xfrm>
        </p:grpSpPr>
        <p:grpSp>
          <p:nvGrpSpPr>
            <p:cNvPr id="58" name="Group 57"/>
            <p:cNvGrpSpPr/>
            <p:nvPr/>
          </p:nvGrpSpPr>
          <p:grpSpPr>
            <a:xfrm>
              <a:off x="5373985" y="3530179"/>
              <a:ext cx="2133984" cy="2129420"/>
              <a:chOff x="1682882" y="3531065"/>
              <a:chExt cx="2133984" cy="2129420"/>
            </a:xfrm>
          </p:grpSpPr>
          <p:sp>
            <p:nvSpPr>
              <p:cNvPr id="67" name="Oval 66"/>
              <p:cNvSpPr/>
              <p:nvPr/>
            </p:nvSpPr>
            <p:spPr>
              <a:xfrm>
                <a:off x="1685498" y="5561946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1685498" y="5057406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1684626" y="4552866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1683754" y="4037377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2188670" y="5561060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Oval 71"/>
              <p:cNvSpPr/>
              <p:nvPr/>
            </p:nvSpPr>
            <p:spPr>
              <a:xfrm>
                <a:off x="2188670" y="5056520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2187798" y="4551980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2189663" y="4036491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3195014" y="5561060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3195014" y="5056520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3194142" y="4551980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2691842" y="5560174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2691842" y="5055634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2690970" y="4551094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2695572" y="4035605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Oval 81"/>
              <p:cNvSpPr/>
              <p:nvPr/>
            </p:nvSpPr>
            <p:spPr>
              <a:xfrm>
                <a:off x="1682882" y="3532837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Oval 82"/>
              <p:cNvSpPr/>
              <p:nvPr/>
            </p:nvSpPr>
            <p:spPr>
              <a:xfrm>
                <a:off x="2186054" y="3531951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Oval 83"/>
              <p:cNvSpPr/>
              <p:nvPr/>
            </p:nvSpPr>
            <p:spPr>
              <a:xfrm>
                <a:off x="3201481" y="4047440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Oval 84"/>
              <p:cNvSpPr/>
              <p:nvPr/>
            </p:nvSpPr>
            <p:spPr>
              <a:xfrm>
                <a:off x="3192398" y="3531951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Oval 85"/>
              <p:cNvSpPr/>
              <p:nvPr/>
            </p:nvSpPr>
            <p:spPr>
              <a:xfrm>
                <a:off x="2689226" y="3531065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Oval 86"/>
              <p:cNvSpPr/>
              <p:nvPr/>
            </p:nvSpPr>
            <p:spPr>
              <a:xfrm>
                <a:off x="3698186" y="5560174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Oval 87"/>
              <p:cNvSpPr/>
              <p:nvPr/>
            </p:nvSpPr>
            <p:spPr>
              <a:xfrm>
                <a:off x="3698186" y="5055634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Oval 88"/>
              <p:cNvSpPr/>
              <p:nvPr/>
            </p:nvSpPr>
            <p:spPr>
              <a:xfrm>
                <a:off x="3697314" y="4551094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Oval 89"/>
              <p:cNvSpPr/>
              <p:nvPr/>
            </p:nvSpPr>
            <p:spPr>
              <a:xfrm>
                <a:off x="3707390" y="4046554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3695570" y="3531065"/>
                <a:ext cx="109476" cy="9853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5024097" y="3272779"/>
              <a:ext cx="2528900" cy="2726230"/>
              <a:chOff x="1335610" y="3273665"/>
              <a:chExt cx="2528900" cy="2726230"/>
            </a:xfrm>
          </p:grpSpPr>
          <p:cxnSp>
            <p:nvCxnSpPr>
              <p:cNvPr id="65" name="Straight Arrow Connector 64"/>
              <p:cNvCxnSpPr/>
              <p:nvPr/>
            </p:nvCxnSpPr>
            <p:spPr>
              <a:xfrm>
                <a:off x="1335610" y="5999895"/>
                <a:ext cx="252890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Arrow Connector 65"/>
              <p:cNvCxnSpPr/>
              <p:nvPr/>
            </p:nvCxnSpPr>
            <p:spPr>
              <a:xfrm flipV="1">
                <a:off x="1335610" y="3273665"/>
                <a:ext cx="0" cy="272623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0" name="Group 59"/>
            <p:cNvGrpSpPr/>
            <p:nvPr/>
          </p:nvGrpSpPr>
          <p:grpSpPr>
            <a:xfrm>
              <a:off x="5430467" y="4649633"/>
              <a:ext cx="952478" cy="960697"/>
              <a:chOff x="1741980" y="4655731"/>
              <a:chExt cx="952478" cy="960697"/>
            </a:xfrm>
          </p:grpSpPr>
          <p:cxnSp>
            <p:nvCxnSpPr>
              <p:cNvPr id="61" name="Straight Arrow Connector 60"/>
              <p:cNvCxnSpPr>
                <a:stCxn id="67" idx="6"/>
                <a:endCxn id="78" idx="2"/>
              </p:cNvCxnSpPr>
              <p:nvPr/>
            </p:nvCxnSpPr>
            <p:spPr>
              <a:xfrm flipV="1">
                <a:off x="1797590" y="5614656"/>
                <a:ext cx="896868" cy="1772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Arrow Connector 61"/>
              <p:cNvCxnSpPr>
                <a:stCxn id="67" idx="0"/>
                <a:endCxn id="69" idx="4"/>
              </p:cNvCxnSpPr>
              <p:nvPr/>
            </p:nvCxnSpPr>
            <p:spPr>
              <a:xfrm flipH="1" flipV="1">
                <a:off x="1741980" y="4656617"/>
                <a:ext cx="872" cy="910541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Arrow Connector 62"/>
              <p:cNvCxnSpPr>
                <a:stCxn id="67" idx="7"/>
                <a:endCxn id="73" idx="4"/>
              </p:cNvCxnSpPr>
              <p:nvPr/>
            </p:nvCxnSpPr>
            <p:spPr>
              <a:xfrm flipV="1">
                <a:off x="1781558" y="4655731"/>
                <a:ext cx="463594" cy="925858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Arrow Connector 63"/>
              <p:cNvCxnSpPr>
                <a:stCxn id="67" idx="7"/>
                <a:endCxn id="79" idx="2"/>
              </p:cNvCxnSpPr>
              <p:nvPr/>
            </p:nvCxnSpPr>
            <p:spPr>
              <a:xfrm flipV="1">
                <a:off x="1781558" y="5110116"/>
                <a:ext cx="912900" cy="471473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2" name="Group 91"/>
          <p:cNvGrpSpPr/>
          <p:nvPr/>
        </p:nvGrpSpPr>
        <p:grpSpPr>
          <a:xfrm>
            <a:off x="2179038" y="5260508"/>
            <a:ext cx="455620" cy="566510"/>
            <a:chOff x="6604000" y="5031120"/>
            <a:chExt cx="455620" cy="566510"/>
          </a:xfrm>
        </p:grpSpPr>
        <p:cxnSp>
          <p:nvCxnSpPr>
            <p:cNvPr id="53" name="Straight Arrow Connector 52"/>
            <p:cNvCxnSpPr/>
            <p:nvPr/>
          </p:nvCxnSpPr>
          <p:spPr>
            <a:xfrm flipV="1">
              <a:off x="6604000" y="5031120"/>
              <a:ext cx="0" cy="553810"/>
            </a:xfrm>
            <a:prstGeom prst="straightConnector1">
              <a:avLst/>
            </a:prstGeom>
            <a:ln>
              <a:solidFill>
                <a:srgbClr val="FF66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>
              <a:endCxn id="30" idx="2"/>
            </p:cNvCxnSpPr>
            <p:nvPr/>
          </p:nvCxnSpPr>
          <p:spPr>
            <a:xfrm flipV="1">
              <a:off x="6616700" y="5584044"/>
              <a:ext cx="442920" cy="13586"/>
            </a:xfrm>
            <a:prstGeom prst="straightConnector1">
              <a:avLst/>
            </a:prstGeom>
            <a:ln>
              <a:solidFill>
                <a:srgbClr val="FF66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9" name="Group 138"/>
          <p:cNvGrpSpPr/>
          <p:nvPr/>
        </p:nvGrpSpPr>
        <p:grpSpPr>
          <a:xfrm>
            <a:off x="2226674" y="4817988"/>
            <a:ext cx="968510" cy="962186"/>
            <a:chOff x="1858374" y="4805288"/>
            <a:chExt cx="968510" cy="962186"/>
          </a:xfrm>
        </p:grpSpPr>
        <p:cxnSp>
          <p:nvCxnSpPr>
            <p:cNvPr id="94" name="Straight Arrow Connector 93"/>
            <p:cNvCxnSpPr/>
            <p:nvPr/>
          </p:nvCxnSpPr>
          <p:spPr>
            <a:xfrm flipV="1">
              <a:off x="1858374" y="4805288"/>
              <a:ext cx="425760" cy="886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/>
            <p:nvPr/>
          </p:nvCxnSpPr>
          <p:spPr>
            <a:xfrm flipV="1">
              <a:off x="2375834" y="4805288"/>
              <a:ext cx="425760" cy="886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 flipV="1">
              <a:off x="2819400" y="5361473"/>
              <a:ext cx="0" cy="406001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/>
            <p:cNvCxnSpPr/>
            <p:nvPr/>
          </p:nvCxnSpPr>
          <p:spPr>
            <a:xfrm flipV="1">
              <a:off x="2826884" y="4841807"/>
              <a:ext cx="0" cy="406001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8" name="Group 137"/>
          <p:cNvGrpSpPr/>
          <p:nvPr/>
        </p:nvGrpSpPr>
        <p:grpSpPr>
          <a:xfrm>
            <a:off x="5368464" y="3471440"/>
            <a:ext cx="2528900" cy="2726230"/>
            <a:chOff x="5792554" y="3542696"/>
            <a:chExt cx="2528900" cy="2726230"/>
          </a:xfrm>
        </p:grpSpPr>
        <p:grpSp>
          <p:nvGrpSpPr>
            <p:cNvPr id="102" name="Group 101"/>
            <p:cNvGrpSpPr/>
            <p:nvPr/>
          </p:nvGrpSpPr>
          <p:grpSpPr>
            <a:xfrm>
              <a:off x="5792554" y="3542696"/>
              <a:ext cx="2528900" cy="2726230"/>
              <a:chOff x="5024097" y="3272779"/>
              <a:chExt cx="2528900" cy="2726230"/>
            </a:xfrm>
          </p:grpSpPr>
          <p:grpSp>
            <p:nvGrpSpPr>
              <p:cNvPr id="103" name="Group 102"/>
              <p:cNvGrpSpPr/>
              <p:nvPr/>
            </p:nvGrpSpPr>
            <p:grpSpPr>
              <a:xfrm>
                <a:off x="5373985" y="3530179"/>
                <a:ext cx="2133984" cy="2129420"/>
                <a:chOff x="1682882" y="3531065"/>
                <a:chExt cx="2133984" cy="2129420"/>
              </a:xfrm>
            </p:grpSpPr>
            <p:sp>
              <p:nvSpPr>
                <p:cNvPr id="112" name="Oval 111"/>
                <p:cNvSpPr/>
                <p:nvPr/>
              </p:nvSpPr>
              <p:spPr>
                <a:xfrm>
                  <a:off x="1685498" y="5561946"/>
                  <a:ext cx="109476" cy="98539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" name="Oval 112"/>
                <p:cNvSpPr/>
                <p:nvPr/>
              </p:nvSpPr>
              <p:spPr>
                <a:xfrm>
                  <a:off x="1685498" y="5057406"/>
                  <a:ext cx="109476" cy="98539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Oval 113"/>
                <p:cNvSpPr/>
                <p:nvPr/>
              </p:nvSpPr>
              <p:spPr>
                <a:xfrm>
                  <a:off x="1684626" y="4552866"/>
                  <a:ext cx="109476" cy="98539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Oval 114"/>
                <p:cNvSpPr/>
                <p:nvPr/>
              </p:nvSpPr>
              <p:spPr>
                <a:xfrm>
                  <a:off x="1683754" y="4037377"/>
                  <a:ext cx="109476" cy="98539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Oval 115"/>
                <p:cNvSpPr/>
                <p:nvPr/>
              </p:nvSpPr>
              <p:spPr>
                <a:xfrm>
                  <a:off x="2188670" y="5561060"/>
                  <a:ext cx="109476" cy="98539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Oval 116"/>
                <p:cNvSpPr/>
                <p:nvPr/>
              </p:nvSpPr>
              <p:spPr>
                <a:xfrm>
                  <a:off x="2188670" y="5056520"/>
                  <a:ext cx="109476" cy="98539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Oval 117"/>
                <p:cNvSpPr/>
                <p:nvPr/>
              </p:nvSpPr>
              <p:spPr>
                <a:xfrm>
                  <a:off x="2187798" y="4551980"/>
                  <a:ext cx="109476" cy="98539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" name="Oval 118"/>
                <p:cNvSpPr/>
                <p:nvPr/>
              </p:nvSpPr>
              <p:spPr>
                <a:xfrm>
                  <a:off x="2189663" y="4036491"/>
                  <a:ext cx="109476" cy="98539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Oval 119"/>
                <p:cNvSpPr/>
                <p:nvPr/>
              </p:nvSpPr>
              <p:spPr>
                <a:xfrm>
                  <a:off x="3195014" y="5561060"/>
                  <a:ext cx="109476" cy="98539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" name="Oval 120"/>
                <p:cNvSpPr/>
                <p:nvPr/>
              </p:nvSpPr>
              <p:spPr>
                <a:xfrm>
                  <a:off x="3195014" y="5056520"/>
                  <a:ext cx="109476" cy="98539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Oval 121"/>
                <p:cNvSpPr/>
                <p:nvPr/>
              </p:nvSpPr>
              <p:spPr>
                <a:xfrm>
                  <a:off x="3194142" y="4551980"/>
                  <a:ext cx="109476" cy="98539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" name="Oval 122"/>
                <p:cNvSpPr/>
                <p:nvPr/>
              </p:nvSpPr>
              <p:spPr>
                <a:xfrm>
                  <a:off x="2691842" y="5560174"/>
                  <a:ext cx="109476" cy="98539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4" name="Oval 123"/>
                <p:cNvSpPr/>
                <p:nvPr/>
              </p:nvSpPr>
              <p:spPr>
                <a:xfrm>
                  <a:off x="2691842" y="5055634"/>
                  <a:ext cx="109476" cy="98539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" name="Oval 124"/>
                <p:cNvSpPr/>
                <p:nvPr/>
              </p:nvSpPr>
              <p:spPr>
                <a:xfrm>
                  <a:off x="2690970" y="4551094"/>
                  <a:ext cx="109476" cy="98539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" name="Oval 125"/>
                <p:cNvSpPr/>
                <p:nvPr/>
              </p:nvSpPr>
              <p:spPr>
                <a:xfrm>
                  <a:off x="2695572" y="4035605"/>
                  <a:ext cx="109476" cy="98539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7" name="Oval 126"/>
                <p:cNvSpPr/>
                <p:nvPr/>
              </p:nvSpPr>
              <p:spPr>
                <a:xfrm>
                  <a:off x="1682882" y="3532837"/>
                  <a:ext cx="109476" cy="98539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" name="Oval 127"/>
                <p:cNvSpPr/>
                <p:nvPr/>
              </p:nvSpPr>
              <p:spPr>
                <a:xfrm>
                  <a:off x="2186054" y="3531951"/>
                  <a:ext cx="109476" cy="98539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" name="Oval 128"/>
                <p:cNvSpPr/>
                <p:nvPr/>
              </p:nvSpPr>
              <p:spPr>
                <a:xfrm>
                  <a:off x="3201481" y="4047440"/>
                  <a:ext cx="109476" cy="98539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" name="Oval 129"/>
                <p:cNvSpPr/>
                <p:nvPr/>
              </p:nvSpPr>
              <p:spPr>
                <a:xfrm>
                  <a:off x="3192398" y="3531951"/>
                  <a:ext cx="109476" cy="98539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Oval 130"/>
                <p:cNvSpPr/>
                <p:nvPr/>
              </p:nvSpPr>
              <p:spPr>
                <a:xfrm>
                  <a:off x="2689226" y="3531065"/>
                  <a:ext cx="109476" cy="98539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Oval 131"/>
                <p:cNvSpPr/>
                <p:nvPr/>
              </p:nvSpPr>
              <p:spPr>
                <a:xfrm>
                  <a:off x="3698186" y="5560174"/>
                  <a:ext cx="109476" cy="98539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Oval 132"/>
                <p:cNvSpPr/>
                <p:nvPr/>
              </p:nvSpPr>
              <p:spPr>
                <a:xfrm>
                  <a:off x="3698186" y="5055634"/>
                  <a:ext cx="109476" cy="98539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Oval 133"/>
                <p:cNvSpPr/>
                <p:nvPr/>
              </p:nvSpPr>
              <p:spPr>
                <a:xfrm>
                  <a:off x="3697314" y="4551094"/>
                  <a:ext cx="109476" cy="98539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Oval 134"/>
                <p:cNvSpPr/>
                <p:nvPr/>
              </p:nvSpPr>
              <p:spPr>
                <a:xfrm>
                  <a:off x="3707390" y="4046554"/>
                  <a:ext cx="109476" cy="98539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Oval 135"/>
                <p:cNvSpPr/>
                <p:nvPr/>
              </p:nvSpPr>
              <p:spPr>
                <a:xfrm>
                  <a:off x="3695570" y="3531065"/>
                  <a:ext cx="109476" cy="98539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4" name="Group 103"/>
              <p:cNvGrpSpPr/>
              <p:nvPr/>
            </p:nvGrpSpPr>
            <p:grpSpPr>
              <a:xfrm>
                <a:off x="5024097" y="3272779"/>
                <a:ext cx="2528900" cy="2726230"/>
                <a:chOff x="1335610" y="3273665"/>
                <a:chExt cx="2528900" cy="2726230"/>
              </a:xfrm>
            </p:grpSpPr>
            <p:cxnSp>
              <p:nvCxnSpPr>
                <p:cNvPr id="110" name="Straight Arrow Connector 109"/>
                <p:cNvCxnSpPr/>
                <p:nvPr/>
              </p:nvCxnSpPr>
              <p:spPr>
                <a:xfrm>
                  <a:off x="1335610" y="5999895"/>
                  <a:ext cx="2528900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Straight Arrow Connector 110"/>
                <p:cNvCxnSpPr/>
                <p:nvPr/>
              </p:nvCxnSpPr>
              <p:spPr>
                <a:xfrm flipV="1">
                  <a:off x="1335610" y="3273665"/>
                  <a:ext cx="0" cy="272623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5" name="Group 104"/>
              <p:cNvGrpSpPr/>
              <p:nvPr/>
            </p:nvGrpSpPr>
            <p:grpSpPr>
              <a:xfrm>
                <a:off x="5430467" y="4649633"/>
                <a:ext cx="952478" cy="960697"/>
                <a:chOff x="1741980" y="4655731"/>
                <a:chExt cx="952478" cy="960697"/>
              </a:xfrm>
            </p:grpSpPr>
            <p:cxnSp>
              <p:nvCxnSpPr>
                <p:cNvPr id="106" name="Straight Arrow Connector 105"/>
                <p:cNvCxnSpPr>
                  <a:stCxn id="112" idx="6"/>
                  <a:endCxn id="123" idx="2"/>
                </p:cNvCxnSpPr>
                <p:nvPr/>
              </p:nvCxnSpPr>
              <p:spPr>
                <a:xfrm flipV="1">
                  <a:off x="1797590" y="5614656"/>
                  <a:ext cx="896868" cy="1772"/>
                </a:xfrm>
                <a:prstGeom prst="straightConnector1">
                  <a:avLst/>
                </a:prstGeom>
                <a:ln>
                  <a:solidFill>
                    <a:schemeClr val="accent6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Straight Arrow Connector 106"/>
                <p:cNvCxnSpPr>
                  <a:stCxn id="112" idx="0"/>
                  <a:endCxn id="114" idx="4"/>
                </p:cNvCxnSpPr>
                <p:nvPr/>
              </p:nvCxnSpPr>
              <p:spPr>
                <a:xfrm flipH="1" flipV="1">
                  <a:off x="1741980" y="4656617"/>
                  <a:ext cx="872" cy="910541"/>
                </a:xfrm>
                <a:prstGeom prst="straightConnector1">
                  <a:avLst/>
                </a:prstGeom>
                <a:ln>
                  <a:solidFill>
                    <a:schemeClr val="accent6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Straight Arrow Connector 107"/>
                <p:cNvCxnSpPr>
                  <a:stCxn id="112" idx="7"/>
                  <a:endCxn id="118" idx="4"/>
                </p:cNvCxnSpPr>
                <p:nvPr/>
              </p:nvCxnSpPr>
              <p:spPr>
                <a:xfrm flipV="1">
                  <a:off x="1781558" y="4655731"/>
                  <a:ext cx="463594" cy="925858"/>
                </a:xfrm>
                <a:prstGeom prst="straightConnector1">
                  <a:avLst/>
                </a:prstGeom>
                <a:ln>
                  <a:solidFill>
                    <a:schemeClr val="accent6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Straight Arrow Connector 108"/>
                <p:cNvCxnSpPr>
                  <a:stCxn id="112" idx="7"/>
                  <a:endCxn id="124" idx="2"/>
                </p:cNvCxnSpPr>
                <p:nvPr/>
              </p:nvCxnSpPr>
              <p:spPr>
                <a:xfrm flipV="1">
                  <a:off x="1781558" y="5110116"/>
                  <a:ext cx="912900" cy="471473"/>
                </a:xfrm>
                <a:prstGeom prst="straightConnector1">
                  <a:avLst/>
                </a:prstGeom>
                <a:ln>
                  <a:solidFill>
                    <a:schemeClr val="accent6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37" name="Straight Arrow Connector 136"/>
            <p:cNvCxnSpPr/>
            <p:nvPr/>
          </p:nvCxnSpPr>
          <p:spPr>
            <a:xfrm flipV="1">
              <a:off x="6199796" y="3909604"/>
              <a:ext cx="1971366" cy="1946773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1" name="Straight Arrow Connector 140"/>
          <p:cNvCxnSpPr/>
          <p:nvPr/>
        </p:nvCxnSpPr>
        <p:spPr>
          <a:xfrm flipV="1">
            <a:off x="2188840" y="4867902"/>
            <a:ext cx="966766" cy="926744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6262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SU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006638"/>
      </a:accent1>
      <a:accent2>
        <a:srgbClr val="FCBC34"/>
      </a:accent2>
      <a:accent3>
        <a:srgbClr val="FFFFFF"/>
      </a:accent3>
      <a:accent4>
        <a:srgbClr val="000000"/>
      </a:accent4>
      <a:accent5>
        <a:srgbClr val="AAB8AE"/>
      </a:accent5>
      <a:accent6>
        <a:srgbClr val="E4AA2E"/>
      </a:accent6>
      <a:hlink>
        <a:srgbClr val="006F9A"/>
      </a:hlink>
      <a:folHlink>
        <a:srgbClr val="D8B511"/>
      </a:folHlink>
    </a:clrScheme>
    <a:fontScheme name="research-talk">
      <a:majorFont>
        <a:latin typeface="Optima"/>
        <a:ea typeface=""/>
        <a:cs typeface=""/>
      </a:majorFont>
      <a:minorFont>
        <a:latin typeface="Opti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research-talk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search-talk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search-talk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search-talk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search-talk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search-talk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search-talk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search-talk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search-talk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search-talk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search-talk 11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008080"/>
        </a:accent1>
        <a:accent2>
          <a:srgbClr val="9900CC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8A00B9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search-talk 12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008080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008A8A"/>
        </a:accent6>
        <a:hlink>
          <a:srgbClr val="FFCC00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search-talk 13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009999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E7B900"/>
        </a:accent6>
        <a:hlink>
          <a:srgbClr val="FFCC00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search-talk 14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01817B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AAC1BF"/>
        </a:accent5>
        <a:accent6>
          <a:srgbClr val="E7B900"/>
        </a:accent6>
        <a:hlink>
          <a:srgbClr val="FFCC00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search-talk 15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019D96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AACCC9"/>
        </a:accent5>
        <a:accent6>
          <a:srgbClr val="E7B900"/>
        </a:accent6>
        <a:hlink>
          <a:srgbClr val="FFCC00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search-talk 16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00737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AABCBB"/>
        </a:accent5>
        <a:accent6>
          <a:srgbClr val="E7B900"/>
        </a:accent6>
        <a:hlink>
          <a:srgbClr val="FFCC00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CSUpresentation.thmx</Template>
  <TotalTime>2060</TotalTime>
  <Words>911</Words>
  <Application>Microsoft Macintosh PowerPoint</Application>
  <PresentationFormat>On-screen Show (4:3)</PresentationFormat>
  <Paragraphs>187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CSUpresentation</vt:lpstr>
      <vt:lpstr>Memory Allocations for Tiled Uniform Dependence Programs</vt:lpstr>
      <vt:lpstr>Parametric Tiling</vt:lpstr>
      <vt:lpstr>Memory Allocations</vt:lpstr>
      <vt:lpstr>This paper</vt:lpstr>
      <vt:lpstr>Outline</vt:lpstr>
      <vt:lpstr>Universal Occupancy Vectors</vt:lpstr>
      <vt:lpstr>Lengths of UOVs</vt:lpstr>
      <vt:lpstr>Proposed Flow</vt:lpstr>
      <vt:lpstr>UOV for Tilable Space</vt:lpstr>
      <vt:lpstr>Finding the shortest QUOV</vt:lpstr>
      <vt:lpstr>Outline</vt:lpstr>
      <vt:lpstr>Dependences at Boundaries</vt:lpstr>
      <vt:lpstr>UOV-Based Index-Set Splitting</vt:lpstr>
      <vt:lpstr>Related Work</vt:lpstr>
      <vt:lpstr>Example</vt:lpstr>
      <vt:lpstr>Summary and Conclusion</vt:lpstr>
      <vt:lpstr>Acknowledgements</vt:lpstr>
      <vt:lpstr>Extensions to Multi-Statement</vt:lpstr>
      <vt:lpstr>Dependence Subsumption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Memory Allocations for Tiled Uniform Dependence Programs</dc:title>
  <dc:creator>Yuki Tomofumi</dc:creator>
  <cp:lastModifiedBy>Yuki Tomofumi</cp:lastModifiedBy>
  <cp:revision>92</cp:revision>
  <dcterms:created xsi:type="dcterms:W3CDTF">2013-01-15T09:49:46Z</dcterms:created>
  <dcterms:modified xsi:type="dcterms:W3CDTF">2013-01-20T20:50:58Z</dcterms:modified>
</cp:coreProperties>
</file>